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2"/>
  </p:notesMasterIdLst>
  <p:sldIdLst>
    <p:sldId id="256" r:id="rId2"/>
    <p:sldId id="284" r:id="rId3"/>
    <p:sldId id="283" r:id="rId4"/>
    <p:sldId id="268" r:id="rId5"/>
    <p:sldId id="267" r:id="rId6"/>
    <p:sldId id="289" r:id="rId7"/>
    <p:sldId id="270" r:id="rId8"/>
    <p:sldId id="269" r:id="rId9"/>
    <p:sldId id="271" r:id="rId10"/>
    <p:sldId id="272" r:id="rId11"/>
    <p:sldId id="273" r:id="rId12"/>
    <p:sldId id="274" r:id="rId13"/>
    <p:sldId id="288" r:id="rId14"/>
    <p:sldId id="285" r:id="rId15"/>
    <p:sldId id="286" r:id="rId16"/>
    <p:sldId id="287" r:id="rId17"/>
    <p:sldId id="277" r:id="rId18"/>
    <p:sldId id="279" r:id="rId19"/>
    <p:sldId id="280" r:id="rId20"/>
    <p:sldId id="281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2F8E"/>
    <a:srgbClr val="0000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15" autoAdjust="0"/>
    <p:restoredTop sz="77386" autoAdjust="0"/>
  </p:normalViewPr>
  <p:slideViewPr>
    <p:cSldViewPr>
      <p:cViewPr varScale="1">
        <p:scale>
          <a:sx n="56" d="100"/>
          <a:sy n="56" d="100"/>
        </p:scale>
        <p:origin x="-177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780852-5661-4CCF-A628-9C1765291382}" type="datetimeFigureOut">
              <a:rPr lang="fr-FR" smtClean="0"/>
              <a:pPr/>
              <a:t>09/06/2026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DC089D-9329-4A53-96E2-71022F0FE85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4271896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DC089D-9329-4A53-96E2-71022F0FE859}" type="slidenum">
              <a:rPr lang="fr-FR" smtClean="0"/>
              <a:pPr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2232575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DC089D-9329-4A53-96E2-71022F0FE859}" type="slidenum">
              <a:rPr lang="fr-FR" smtClean="0"/>
              <a:pPr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10437823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DC089D-9329-4A53-96E2-71022F0FE859}" type="slidenum">
              <a:rPr lang="fr-FR" smtClean="0"/>
              <a:pPr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8018212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DC089D-9329-4A53-96E2-71022F0FE859}" type="slidenum">
              <a:rPr lang="fr-FR" smtClean="0"/>
              <a:pPr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600614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01629B7-2466-88C6-6DA3-052CF1F5E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xmlns="" id="{63E238E1-258C-4EEF-4D68-476DCF7BD5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xmlns="" id="{4A561E5E-8C38-7089-CD2E-1B580D3583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83F14132-59B7-251C-DF2A-BCEC196731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DC089D-9329-4A53-96E2-71022F0FE859}" type="slidenum">
              <a:rPr lang="fr-FR" smtClean="0"/>
              <a:pPr/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8300283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04E46F6-F550-AB4B-62AB-D4644F1179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xmlns="" id="{9B60CFB4-FEDB-76BB-1515-DED93B9B44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xmlns="" id="{6B4EE085-3AC1-EA73-66D9-148E3DA96D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41BA496C-5BB4-370F-2AED-78BFEF6B32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DC089D-9329-4A53-96E2-71022F0FE859}" type="slidenum">
              <a:rPr lang="fr-FR" smtClean="0"/>
              <a:pPr/>
              <a:t>18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9118776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C857593-AF93-3F95-934E-D23EC90D2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xmlns="" id="{9BE9F727-7376-5095-39EB-197A3BC433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xmlns="" id="{92C6197F-539C-0C62-BFEA-FAF79C4E16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D546F1B6-848D-6CA2-86A0-471952C1B2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DC089D-9329-4A53-96E2-71022F0FE859}" type="slidenum">
              <a:rPr lang="fr-FR" smtClean="0"/>
              <a:pPr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1074586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F915EC5-D498-A4A9-B752-2C01A23900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xmlns="" id="{E593B5C2-3EB8-8945-AB4C-0D5B94842A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xmlns="" id="{85B82C18-D100-F359-5DF6-79FF7C0B8E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167C8EF6-C385-A6D8-786C-E7625EF124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DC089D-9329-4A53-96E2-71022F0FE859}" type="slidenum">
              <a:rPr lang="fr-FR" smtClean="0"/>
              <a:pPr/>
              <a:t>20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279486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78182" y="802299"/>
            <a:ext cx="5536652" cy="2541431"/>
          </a:xfrm>
        </p:spPr>
        <p:txBody>
          <a:bodyPr bIns="0" anchor="b">
            <a:normAutofit/>
          </a:bodyPr>
          <a:lstStyle>
            <a:lvl1pPr algn="l"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78182" y="3531205"/>
            <a:ext cx="553665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A4E86-2E88-4578-A5B8-F085FCEEA65F}" type="datetimeFigureOut">
              <a:rPr lang="fr-FR" smtClean="0"/>
              <a:pPr/>
              <a:t>09/06/2026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78181" y="329308"/>
            <a:ext cx="3004429" cy="309201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4703" y="798973"/>
            <a:ext cx="802005" cy="503578"/>
          </a:xfrm>
        </p:spPr>
        <p:txBody>
          <a:bodyPr/>
          <a:lstStyle/>
          <a:p>
            <a:fld id="{50BC4C30-E979-49BF-96F9-A24C7B475F8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2316514" y="798973"/>
            <a:ext cx="0" cy="254475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47905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A4E86-2E88-4578-A5B8-F085FCEEA65F}" type="datetimeFigureOut">
              <a:rPr lang="fr-FR" smtClean="0"/>
              <a:pPr/>
              <a:t>09/06/2026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C4C30-E979-49BF-96F9-A24C7B475F8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24288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8028" y="881269"/>
            <a:ext cx="1103027" cy="4577594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5413" y="881269"/>
            <a:ext cx="5209173" cy="4577594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A4E86-2E88-4578-A5B8-F085FCEEA65F}" type="datetimeFigureOut">
              <a:rPr lang="fr-FR" smtClean="0"/>
              <a:pPr/>
              <a:t>09/06/2026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C4C30-E979-49BF-96F9-A24C7B475F8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6918028" y="719273"/>
            <a:ext cx="1096806" cy="0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057134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A4E86-2E88-4578-A5B8-F085FCEEA65F}" type="datetimeFigureOut">
              <a:rPr lang="fr-FR" smtClean="0"/>
              <a:pPr/>
              <a:t>09/06/2026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C4C30-E979-49BF-96F9-A24C7B475F8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192662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411" y="1756130"/>
            <a:ext cx="5525081" cy="1887950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5412" y="3806196"/>
            <a:ext cx="5525081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A4E86-2E88-4578-A5B8-F085FCEEA65F}" type="datetimeFigureOut">
              <a:rPr lang="fr-FR" smtClean="0"/>
              <a:pPr/>
              <a:t>09/06/2026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C4C30-E979-49BF-96F9-A24C7B475F8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284510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469934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413" y="804890"/>
            <a:ext cx="6479421" cy="105930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5412" y="2013936"/>
            <a:ext cx="3079690" cy="343756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5143" y="2013936"/>
            <a:ext cx="3079690" cy="343755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A4E86-2E88-4578-A5B8-F085FCEEA65F}" type="datetimeFigureOut">
              <a:rPr lang="fr-FR" smtClean="0"/>
              <a:pPr/>
              <a:t>09/06/2026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C4C30-E979-49BF-96F9-A24C7B475F8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37870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413" y="804164"/>
            <a:ext cx="6479422" cy="105631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5413" y="2019550"/>
            <a:ext cx="3079690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5413" y="2824270"/>
            <a:ext cx="3079690" cy="26444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5142" y="2023004"/>
            <a:ext cx="3079691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35142" y="2821491"/>
            <a:ext cx="3079691" cy="263737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A4E86-2E88-4578-A5B8-F085FCEEA65F}" type="datetimeFigureOut">
              <a:rPr lang="fr-FR" smtClean="0"/>
              <a:pPr/>
              <a:t>09/06/2026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C4C30-E979-49BF-96F9-A24C7B475F8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712996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A4E86-2E88-4578-A5B8-F085FCEEA65F}" type="datetimeFigureOut">
              <a:rPr lang="fr-FR" smtClean="0"/>
              <a:pPr/>
              <a:t>09/06/2026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C4C30-E979-49BF-96F9-A24C7B475F8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798442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A4E86-2E88-4578-A5B8-F085FCEEA65F}" type="datetimeFigureOut">
              <a:rPr lang="fr-FR" smtClean="0"/>
              <a:pPr/>
              <a:t>09/06/2026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C4C30-E979-49BF-96F9-A24C7B475F8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4198810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356" y="798973"/>
            <a:ext cx="2329635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6656" y="798974"/>
            <a:ext cx="3828178" cy="4658826"/>
          </a:xfrm>
        </p:spPr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5413" y="3205492"/>
            <a:ext cx="2330998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A4E86-2E88-4578-A5B8-F085FCEEA65F}" type="datetimeFigureOut">
              <a:rPr lang="fr-FR" smtClean="0"/>
              <a:pPr/>
              <a:t>09/06/2026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C4C30-E979-49BF-96F9-A24C7B475F8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224711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873664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996501" y="482171"/>
            <a:ext cx="3511387" cy="5149101"/>
            <a:chOff x="4996501" y="482171"/>
            <a:chExt cx="3511387" cy="5149101"/>
          </a:xfrm>
        </p:grpSpPr>
        <p:sp>
          <p:nvSpPr>
            <p:cNvPr id="14" name="Rectangle 13"/>
            <p:cNvSpPr/>
            <p:nvPr/>
          </p:nvSpPr>
          <p:spPr>
            <a:xfrm>
              <a:off x="4996501" y="482171"/>
              <a:ext cx="3511387" cy="5149101"/>
            </a:xfrm>
            <a:prstGeom prst="rect">
              <a:avLst/>
            </a:prstGeom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chemeClr val="bg2">
                    <a:lumMod val="10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133350" h="50800" prst="divo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5312152" y="812506"/>
              <a:ext cx="2883013" cy="4479361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6201" y="1129513"/>
            <a:ext cx="3152882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5412" y="3145992"/>
            <a:ext cx="3148365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5412" y="5469857"/>
            <a:ext cx="3153672" cy="320123"/>
          </a:xfrm>
        </p:spPr>
        <p:txBody>
          <a:bodyPr/>
          <a:lstStyle>
            <a:lvl1pPr algn="l">
              <a:defRPr/>
            </a:lvl1pPr>
          </a:lstStyle>
          <a:p>
            <a:fld id="{4A6A4E86-2E88-4578-A5B8-F085FCEEA65F}" type="datetimeFigureOut">
              <a:rPr lang="fr-FR" smtClean="0"/>
              <a:pPr/>
              <a:t>09/06/2026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36252" y="318641"/>
            <a:ext cx="3152831" cy="320931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C4C30-E979-49BF-96F9-A24C7B475F8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1371687" y="798973"/>
            <a:ext cx="0" cy="2161124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836491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015734"/>
            <a:ext cx="9144000" cy="4147322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/>
          <a:srcRect t="2873" b="-2873"/>
          <a:stretch/>
        </p:blipFill>
        <p:spPr>
          <a:xfrm>
            <a:off x="0" y="6163056"/>
            <a:ext cx="9144000" cy="715502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5413" y="804520"/>
            <a:ext cx="6479421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5413" y="2015733"/>
            <a:ext cx="6479421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A4E86-2E88-4578-A5B8-F085FCEEA65F}" type="datetimeFigureOut">
              <a:rPr lang="fr-FR" smtClean="0"/>
              <a:pPr/>
              <a:t>09/06/2026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5413" y="329308"/>
            <a:ext cx="3942082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7725" y="798973"/>
            <a:ext cx="795746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50BC4C30-E979-49BF-96F9-A24C7B475F8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171272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25868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65492" y="1124744"/>
            <a:ext cx="7992888" cy="864096"/>
          </a:xfrm>
        </p:spPr>
        <p:txBody>
          <a:bodyPr>
            <a:noAutofit/>
          </a:bodyPr>
          <a:lstStyle/>
          <a:p>
            <a:pPr algn="ctr"/>
            <a:r>
              <a:rPr lang="fr-FR" sz="4400" b="1" dirty="0">
                <a:solidFill>
                  <a:srgbClr val="002F8E"/>
                </a:solidFill>
              </a:rPr>
              <a:t>PRIX DE L’ETHIQUE PROFESSIONNELLE 2025</a:t>
            </a:r>
          </a:p>
        </p:txBody>
      </p:sp>
      <p:pic>
        <p:nvPicPr>
          <p:cNvPr id="7" name="Image 6" descr="Une image contenant texte, Police, capture d’écran, logo&#10;&#10;Le contenu généré par l’IA peut être incorrect.">
            <a:extLst>
              <a:ext uri="{FF2B5EF4-FFF2-40B4-BE49-F238E27FC236}">
                <a16:creationId xmlns:a16="http://schemas.microsoft.com/office/drawing/2014/main" xmlns="" id="{BF193F52-B4A8-AD72-0ABA-A30AEEC3C2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6587" y="2852936"/>
            <a:ext cx="8370826" cy="158417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xmlns="" id="{5B34DC6E-7A0A-8BF2-5F45-A007D7E51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E20AC4CE-BBE3-6D57-AE5E-04A3EAE81A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28802"/>
            <a:ext cx="9144000" cy="453650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fr-FR" sz="2400" b="1" dirty="0">
                <a:solidFill>
                  <a:srgbClr val="002F8E"/>
                </a:solidFill>
              </a:rPr>
              <a:t>Mention</a:t>
            </a:r>
          </a:p>
          <a:p>
            <a:pPr algn="ctr">
              <a:buNone/>
            </a:pPr>
            <a:endParaRPr lang="fr-FR" sz="2400" b="1" dirty="0">
              <a:solidFill>
                <a:srgbClr val="002F8E"/>
              </a:solidFill>
            </a:endParaRPr>
          </a:p>
          <a:p>
            <a:r>
              <a:rPr lang="fr-FR" sz="2800" b="1" dirty="0">
                <a:solidFill>
                  <a:srgbClr val="002F8E"/>
                </a:solidFill>
              </a:rPr>
              <a:t>Damien JOYEUX </a:t>
            </a:r>
            <a:r>
              <a:rPr lang="fr-FR" sz="2600" dirty="0">
                <a:solidFill>
                  <a:srgbClr val="002F8E"/>
                </a:solidFill>
              </a:rPr>
              <a:t>( Mines Saint-Etienne Institut Supérieur des Techniques de la Performance )</a:t>
            </a:r>
          </a:p>
          <a:p>
            <a:pPr>
              <a:spcBef>
                <a:spcPts val="600"/>
              </a:spcBef>
              <a:buNone/>
            </a:pPr>
            <a:r>
              <a:rPr lang="fr-FR" sz="2600" dirty="0">
                <a:solidFill>
                  <a:srgbClr val="002F8E"/>
                </a:solidFill>
              </a:rPr>
              <a:t>« Travailler dans la défense : service pour la paix ou contradiction morale ? »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xmlns="" id="{FB360A40-01AE-0DBB-7139-DF3F52384C7D}"/>
              </a:ext>
            </a:extLst>
          </p:cNvPr>
          <p:cNvSpPr txBox="1">
            <a:spLocks/>
          </p:cNvSpPr>
          <p:nvPr/>
        </p:nvSpPr>
        <p:spPr>
          <a:xfrm>
            <a:off x="4695136" y="332656"/>
            <a:ext cx="4053328" cy="14401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solidFill>
                  <a:srgbClr val="002F8E"/>
                </a:solidFill>
              </a:rPr>
              <a:t>Les résultats </a:t>
            </a:r>
          </a:p>
          <a:p>
            <a:r>
              <a:rPr lang="fr-FR" sz="2800" b="1" dirty="0">
                <a:solidFill>
                  <a:srgbClr val="002F8E"/>
                </a:solidFill>
              </a:rPr>
              <a:t>District 1710</a:t>
            </a:r>
          </a:p>
          <a:p>
            <a:endParaRPr lang="fr-FR" sz="3200" b="1" dirty="0"/>
          </a:p>
        </p:txBody>
      </p:sp>
      <p:pic>
        <p:nvPicPr>
          <p:cNvPr id="11" name="Image 10" descr="Une image contenant texte, Police, Graphique, graphisme&#10;&#10;Le contenu généré par l’IA peut être incorrect.">
            <a:extLst>
              <a:ext uri="{FF2B5EF4-FFF2-40B4-BE49-F238E27FC236}">
                <a16:creationId xmlns:a16="http://schemas.microsoft.com/office/drawing/2014/main" xmlns="" id="{99FBFDB7-B549-13AF-5650-ECF49383BA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996" y="403641"/>
            <a:ext cx="4053328" cy="79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985168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xmlns="" id="{44C71D4F-2CA4-BEA3-F57C-3C8171707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F142AE84-13D7-867D-C221-8282826AA2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844" y="1238932"/>
            <a:ext cx="8640960" cy="5286412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fr-FR" sz="3100" b="1" dirty="0">
                <a:solidFill>
                  <a:srgbClr val="002F8E"/>
                </a:solidFill>
              </a:rPr>
              <a:t>Mention</a:t>
            </a:r>
            <a:r>
              <a:rPr lang="fr-FR" sz="2400" b="1" dirty="0">
                <a:solidFill>
                  <a:srgbClr val="002F8E"/>
                </a:solidFill>
              </a:rPr>
              <a:t> </a:t>
            </a:r>
          </a:p>
          <a:p>
            <a:r>
              <a:rPr lang="fr-FR" sz="2800" b="1" dirty="0">
                <a:solidFill>
                  <a:srgbClr val="002F8E"/>
                </a:solidFill>
              </a:rPr>
              <a:t>François COUDRAIS </a:t>
            </a:r>
            <a:r>
              <a:rPr lang="fr-FR" sz="2800" dirty="0">
                <a:solidFill>
                  <a:srgbClr val="002F8E"/>
                </a:solidFill>
              </a:rPr>
              <a:t>(AFTEC Formation)</a:t>
            </a:r>
          </a:p>
          <a:p>
            <a:pPr>
              <a:spcBef>
                <a:spcPts val="0"/>
              </a:spcBef>
              <a:buNone/>
            </a:pPr>
            <a:r>
              <a:rPr lang="fr-FR" sz="2800" dirty="0">
                <a:solidFill>
                  <a:srgbClr val="002F8E"/>
                </a:solidFill>
              </a:rPr>
              <a:t>« Ethique de vérité : le dilemme de l’ameublement made in Asia »</a:t>
            </a:r>
          </a:p>
          <a:p>
            <a:pPr>
              <a:spcBef>
                <a:spcPts val="0"/>
              </a:spcBef>
              <a:buNone/>
            </a:pPr>
            <a:endParaRPr lang="fr-FR" sz="2800" dirty="0">
              <a:solidFill>
                <a:srgbClr val="002F8E"/>
              </a:solidFill>
            </a:endParaRPr>
          </a:p>
          <a:p>
            <a:pPr algn="ctr">
              <a:spcBef>
                <a:spcPts val="0"/>
              </a:spcBef>
              <a:buNone/>
            </a:pPr>
            <a:r>
              <a:rPr lang="fr-FR" sz="2400" b="1" dirty="0">
                <a:solidFill>
                  <a:srgbClr val="002F8E"/>
                </a:solidFill>
              </a:rPr>
              <a:t>   </a:t>
            </a:r>
            <a:r>
              <a:rPr lang="fr-FR" sz="3100" b="1" dirty="0">
                <a:solidFill>
                  <a:srgbClr val="002F8E"/>
                </a:solidFill>
              </a:rPr>
              <a:t>Diplôme</a:t>
            </a:r>
          </a:p>
          <a:p>
            <a:pPr algn="ctr">
              <a:spcBef>
                <a:spcPts val="0"/>
              </a:spcBef>
              <a:buNone/>
            </a:pPr>
            <a:endParaRPr lang="fr-FR" sz="2800" b="1" dirty="0">
              <a:solidFill>
                <a:srgbClr val="002F8E"/>
              </a:solidFill>
            </a:endParaRPr>
          </a:p>
          <a:p>
            <a:pPr marL="0" indent="0">
              <a:spcBef>
                <a:spcPts val="0"/>
              </a:spcBef>
            </a:pPr>
            <a:r>
              <a:rPr lang="fr-FR" sz="2800" b="1" dirty="0">
                <a:solidFill>
                  <a:srgbClr val="002F8E"/>
                </a:solidFill>
              </a:rPr>
              <a:t>  Lison MARTIN, Alexandre HOERTH </a:t>
            </a:r>
            <a:r>
              <a:rPr lang="fr-FR" sz="2800" dirty="0">
                <a:solidFill>
                  <a:srgbClr val="002F8E"/>
                </a:solidFill>
              </a:rPr>
              <a:t>(Polytech Orléans)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sz="2800" dirty="0">
                <a:solidFill>
                  <a:srgbClr val="002F8E"/>
                </a:solidFill>
              </a:rPr>
              <a:t>« Corruption et performance : le dilemme éthique des entreprises »</a:t>
            </a:r>
          </a:p>
          <a:p>
            <a:pPr marL="0" indent="0">
              <a:spcBef>
                <a:spcPts val="0"/>
              </a:spcBef>
              <a:buNone/>
            </a:pPr>
            <a:endParaRPr lang="fr-FR" sz="2800" dirty="0">
              <a:solidFill>
                <a:srgbClr val="002F8E"/>
              </a:solidFill>
            </a:endParaRPr>
          </a:p>
          <a:p>
            <a:pPr marL="0" indent="0">
              <a:spcBef>
                <a:spcPts val="0"/>
              </a:spcBef>
            </a:pPr>
            <a:r>
              <a:rPr lang="fr-FR" sz="2600" b="1" dirty="0">
                <a:solidFill>
                  <a:srgbClr val="002F8E"/>
                </a:solidFill>
              </a:rPr>
              <a:t> </a:t>
            </a:r>
            <a:r>
              <a:rPr lang="fr-FR" sz="2600" b="1" dirty="0" err="1">
                <a:solidFill>
                  <a:srgbClr val="002F8E"/>
                </a:solidFill>
              </a:rPr>
              <a:t>Imane</a:t>
            </a:r>
            <a:r>
              <a:rPr lang="fr-FR" sz="2600" b="1" dirty="0">
                <a:solidFill>
                  <a:srgbClr val="002F8E"/>
                </a:solidFill>
              </a:rPr>
              <a:t> EL MOURABIT,  </a:t>
            </a:r>
            <a:r>
              <a:rPr lang="fr-FR" sz="2600" b="1" dirty="0" err="1">
                <a:solidFill>
                  <a:srgbClr val="002F8E"/>
                </a:solidFill>
              </a:rPr>
              <a:t>Hajar</a:t>
            </a:r>
            <a:r>
              <a:rPr lang="fr-FR" sz="2600" b="1" dirty="0">
                <a:solidFill>
                  <a:srgbClr val="002F8E"/>
                </a:solidFill>
              </a:rPr>
              <a:t> El GORFTI,  </a:t>
            </a:r>
            <a:r>
              <a:rPr lang="fr-FR" sz="2600" b="1" dirty="0" err="1">
                <a:solidFill>
                  <a:srgbClr val="002F8E"/>
                </a:solidFill>
              </a:rPr>
              <a:t>Mathéo</a:t>
            </a:r>
            <a:r>
              <a:rPr lang="fr-FR" sz="2600" b="1" dirty="0">
                <a:solidFill>
                  <a:srgbClr val="002F8E"/>
                </a:solidFill>
              </a:rPr>
              <a:t> JAILLET  </a:t>
            </a:r>
            <a:r>
              <a:rPr lang="fr-FR" sz="2800" dirty="0">
                <a:solidFill>
                  <a:srgbClr val="002F8E"/>
                </a:solidFill>
              </a:rPr>
              <a:t>(CESI Orléans)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sz="2800" dirty="0">
                <a:solidFill>
                  <a:srgbClr val="002F8E"/>
                </a:solidFill>
              </a:rPr>
              <a:t>« Les principes éthiques d’individualisme et de solidarité et leur influence »</a:t>
            </a:r>
          </a:p>
          <a:p>
            <a:pPr marL="0" indent="0">
              <a:spcBef>
                <a:spcPts val="0"/>
              </a:spcBef>
              <a:buNone/>
            </a:pPr>
            <a:endParaRPr lang="fr-FR" sz="2800" dirty="0"/>
          </a:p>
          <a:p>
            <a:pPr marL="0" indent="0">
              <a:spcBef>
                <a:spcPts val="0"/>
              </a:spcBef>
              <a:buNone/>
            </a:pPr>
            <a:endParaRPr lang="fr-FR" sz="2800" dirty="0"/>
          </a:p>
          <a:p>
            <a:pPr marL="0" indent="0">
              <a:spcBef>
                <a:spcPts val="0"/>
              </a:spcBef>
              <a:buNone/>
            </a:pPr>
            <a:endParaRPr lang="fr-FR" sz="2800" dirty="0"/>
          </a:p>
          <a:p>
            <a:pPr marL="0" indent="0">
              <a:spcBef>
                <a:spcPts val="0"/>
              </a:spcBef>
              <a:buNone/>
            </a:pPr>
            <a:endParaRPr lang="fr-FR" sz="2800" dirty="0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xmlns="" id="{ECB47E70-D299-98F8-CC89-408BDC737B5A}"/>
              </a:ext>
            </a:extLst>
          </p:cNvPr>
          <p:cNvSpPr txBox="1">
            <a:spLocks/>
          </p:cNvSpPr>
          <p:nvPr/>
        </p:nvSpPr>
        <p:spPr>
          <a:xfrm>
            <a:off x="4695136" y="332656"/>
            <a:ext cx="4053328" cy="14401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solidFill>
                  <a:srgbClr val="002F8E"/>
                </a:solidFill>
              </a:rPr>
              <a:t>Les résultats </a:t>
            </a:r>
          </a:p>
          <a:p>
            <a:r>
              <a:rPr lang="fr-FR" sz="2800" b="1" dirty="0">
                <a:solidFill>
                  <a:srgbClr val="002F8E"/>
                </a:solidFill>
              </a:rPr>
              <a:t>District 1720</a:t>
            </a:r>
          </a:p>
          <a:p>
            <a:endParaRPr lang="fr-FR" sz="3200" b="1" dirty="0"/>
          </a:p>
        </p:txBody>
      </p:sp>
      <p:pic>
        <p:nvPicPr>
          <p:cNvPr id="11" name="Image 10" descr="Une image contenant texte, Police, Graphique, graphisme&#10;&#10;Le contenu généré par l’IA peut être incorrect.">
            <a:extLst>
              <a:ext uri="{FF2B5EF4-FFF2-40B4-BE49-F238E27FC236}">
                <a16:creationId xmlns:a16="http://schemas.microsoft.com/office/drawing/2014/main" xmlns="" id="{B1E16791-D290-7AEB-18C9-FAAC37E7D5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996" y="445821"/>
            <a:ext cx="4053328" cy="79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486067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xmlns="" id="{20438FE5-C5CB-27BA-E1B8-C48E4A34C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70252B28-E43A-FA9D-2BC9-191110D068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844" y="1238932"/>
            <a:ext cx="8640960" cy="5286412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fr-FR" sz="2400" b="1" dirty="0"/>
          </a:p>
          <a:p>
            <a:pPr algn="ctr">
              <a:buNone/>
            </a:pPr>
            <a:r>
              <a:rPr lang="fr-FR" sz="2400" b="1" dirty="0">
                <a:solidFill>
                  <a:srgbClr val="002F8E"/>
                </a:solidFill>
              </a:rPr>
              <a:t>Mention </a:t>
            </a:r>
          </a:p>
          <a:p>
            <a:pPr>
              <a:lnSpc>
                <a:spcPct val="100000"/>
              </a:lnSpc>
            </a:pPr>
            <a:r>
              <a:rPr lang="fr-FR" sz="2400" b="1" dirty="0">
                <a:solidFill>
                  <a:srgbClr val="002F8E"/>
                </a:solidFill>
              </a:rPr>
              <a:t>Sarah POCHET et 24 étudiants </a:t>
            </a:r>
            <a:r>
              <a:rPr lang="fr-FR" sz="2400" dirty="0">
                <a:solidFill>
                  <a:srgbClr val="002F8E"/>
                </a:solidFill>
              </a:rPr>
              <a:t>(IAE Clermont-Ferrand School of Management)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400" dirty="0">
                <a:solidFill>
                  <a:srgbClr val="002F8E"/>
                </a:solidFill>
              </a:rPr>
              <a:t>« Lever le voile sur les salaires : acte éthique ou pari dangereux » 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endParaRPr lang="fr-FR" sz="2400" dirty="0">
              <a:solidFill>
                <a:srgbClr val="002F8E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2400" b="1" dirty="0">
                <a:solidFill>
                  <a:srgbClr val="002F8E"/>
                </a:solidFill>
              </a:rPr>
              <a:t>Quentin Le BRISOIS, Romane MACH, Matthieu MACCARI </a:t>
            </a:r>
            <a:r>
              <a:rPr lang="fr-FR" sz="2400" dirty="0">
                <a:solidFill>
                  <a:srgbClr val="002F8E"/>
                </a:solidFill>
              </a:rPr>
              <a:t>(Ecole Nationale des Finances Publiques de Clermont-Ferrand)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2400" dirty="0">
                <a:solidFill>
                  <a:srgbClr val="002F8E"/>
                </a:solidFill>
              </a:rPr>
              <a:t>«  L’impact des mutations démographiques : une refondation de l’éthique du service public »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endParaRPr lang="fr-FR" sz="2400" dirty="0"/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endParaRPr lang="fr-FR" sz="2400" dirty="0"/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endParaRPr lang="fr-FR" sz="2400" dirty="0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xmlns="" id="{8A3DB6B6-B02F-616E-E2FA-0F87F87D77BF}"/>
              </a:ext>
            </a:extLst>
          </p:cNvPr>
          <p:cNvSpPr txBox="1">
            <a:spLocks/>
          </p:cNvSpPr>
          <p:nvPr/>
        </p:nvSpPr>
        <p:spPr>
          <a:xfrm>
            <a:off x="4695136" y="332656"/>
            <a:ext cx="4053328" cy="14401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solidFill>
                  <a:srgbClr val="002F8E"/>
                </a:solidFill>
              </a:rPr>
              <a:t>Les résultats </a:t>
            </a:r>
          </a:p>
          <a:p>
            <a:r>
              <a:rPr lang="fr-FR" sz="2800" b="1" dirty="0">
                <a:solidFill>
                  <a:srgbClr val="002F8E"/>
                </a:solidFill>
              </a:rPr>
              <a:t>District 1740</a:t>
            </a:r>
          </a:p>
          <a:p>
            <a:endParaRPr lang="fr-FR" sz="3200" b="1" dirty="0"/>
          </a:p>
        </p:txBody>
      </p:sp>
      <p:pic>
        <p:nvPicPr>
          <p:cNvPr id="11" name="Image 10" descr="Une image contenant texte, Police, Graphique, graphisme&#10;&#10;Le contenu généré par l’IA peut être incorrect.">
            <a:extLst>
              <a:ext uri="{FF2B5EF4-FFF2-40B4-BE49-F238E27FC236}">
                <a16:creationId xmlns:a16="http://schemas.microsoft.com/office/drawing/2014/main" xmlns="" id="{05632EC0-B342-36D2-D136-F4F674DC6E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7158" y="500042"/>
            <a:ext cx="4053328" cy="79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17620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xmlns="" id="{17D535A9-3637-F89A-2C35-4C2BDACE88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07AA7599-F3F9-7404-0CF3-8DA6DFA0C9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040" y="1000108"/>
            <a:ext cx="8640960" cy="5286412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fr-FR" sz="9600" b="1" dirty="0"/>
              <a:t> </a:t>
            </a:r>
          </a:p>
          <a:p>
            <a:pPr algn="ctr">
              <a:buNone/>
            </a:pPr>
            <a:r>
              <a:rPr lang="fr-FR" sz="11200" b="1" dirty="0">
                <a:solidFill>
                  <a:srgbClr val="002F8E"/>
                </a:solidFill>
              </a:rPr>
              <a:t>Mention</a:t>
            </a:r>
          </a:p>
          <a:p>
            <a:r>
              <a:rPr lang="fr-FR" sz="11200" b="1" dirty="0">
                <a:solidFill>
                  <a:srgbClr val="002F8E"/>
                </a:solidFill>
              </a:rPr>
              <a:t>Sarah MARTIN </a:t>
            </a:r>
            <a:r>
              <a:rPr lang="fr-FR" sz="9600" dirty="0">
                <a:solidFill>
                  <a:srgbClr val="002F8E"/>
                </a:solidFill>
              </a:rPr>
              <a:t>(EMD Entreprendre Manager)</a:t>
            </a:r>
          </a:p>
          <a:p>
            <a:pPr>
              <a:spcBef>
                <a:spcPts val="0"/>
              </a:spcBef>
              <a:buNone/>
            </a:pPr>
            <a:r>
              <a:rPr lang="fr-FR" sz="9600" dirty="0">
                <a:solidFill>
                  <a:srgbClr val="002F8E"/>
                </a:solidFill>
              </a:rPr>
              <a:t>« Quand l’éthique voyage: doit-on laisser ses valeurs à la frontière ? » </a:t>
            </a:r>
          </a:p>
          <a:p>
            <a:pPr>
              <a:spcBef>
                <a:spcPts val="0"/>
              </a:spcBef>
              <a:buNone/>
            </a:pPr>
            <a:endParaRPr lang="fr-FR" sz="9600" b="1" dirty="0">
              <a:solidFill>
                <a:srgbClr val="002F8E"/>
              </a:solidFill>
            </a:endParaRPr>
          </a:p>
          <a:p>
            <a:pPr>
              <a:spcBef>
                <a:spcPts val="0"/>
              </a:spcBef>
            </a:pPr>
            <a:r>
              <a:rPr lang="fr-FR" sz="11200" b="1" dirty="0">
                <a:solidFill>
                  <a:srgbClr val="002F8E"/>
                </a:solidFill>
              </a:rPr>
              <a:t>Lucie THEYRAT, Vitaly LYSEN </a:t>
            </a:r>
            <a:r>
              <a:rPr lang="fr-FR" sz="9600" b="1" dirty="0">
                <a:solidFill>
                  <a:srgbClr val="002F8E"/>
                </a:solidFill>
              </a:rPr>
              <a:t>(</a:t>
            </a:r>
            <a:r>
              <a:rPr lang="fr-FR" sz="9600" dirty="0">
                <a:solidFill>
                  <a:srgbClr val="002F8E"/>
                </a:solidFill>
              </a:rPr>
              <a:t>Centrale Méditerranée)</a:t>
            </a:r>
          </a:p>
          <a:p>
            <a:pPr>
              <a:spcBef>
                <a:spcPts val="0"/>
              </a:spcBef>
              <a:buNone/>
            </a:pPr>
            <a:r>
              <a:rPr lang="fr-FR" sz="9600" dirty="0">
                <a:solidFill>
                  <a:srgbClr val="002F8E"/>
                </a:solidFill>
              </a:rPr>
              <a:t>«  Numérique et communs, un pas vers la souveraineté »</a:t>
            </a:r>
          </a:p>
          <a:p>
            <a:pPr>
              <a:spcBef>
                <a:spcPts val="0"/>
              </a:spcBef>
              <a:buNone/>
            </a:pPr>
            <a:endParaRPr lang="fr-FR" sz="9600" b="1" dirty="0">
              <a:solidFill>
                <a:srgbClr val="002F8E"/>
              </a:solidFill>
            </a:endParaRPr>
          </a:p>
          <a:p>
            <a:pPr algn="ctr">
              <a:spcBef>
                <a:spcPts val="0"/>
              </a:spcBef>
              <a:buNone/>
            </a:pPr>
            <a:r>
              <a:rPr lang="fr-FR" sz="9600" b="1" dirty="0">
                <a:solidFill>
                  <a:srgbClr val="002F8E"/>
                </a:solidFill>
              </a:rPr>
              <a:t>Diplôme</a:t>
            </a:r>
          </a:p>
          <a:p>
            <a:pPr>
              <a:spcBef>
                <a:spcPts val="0"/>
              </a:spcBef>
              <a:buNone/>
            </a:pPr>
            <a:endParaRPr lang="fr-FR" sz="1400" dirty="0">
              <a:solidFill>
                <a:srgbClr val="002F8E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fr-FR" dirty="0">
                <a:solidFill>
                  <a:srgbClr val="002F8E"/>
                </a:solidFill>
              </a:rPr>
              <a:t>   </a:t>
            </a:r>
          </a:p>
          <a:p>
            <a:pPr>
              <a:spcBef>
                <a:spcPts val="600"/>
              </a:spcBef>
            </a:pPr>
            <a:r>
              <a:rPr lang="fr-FR" sz="11200" b="1" dirty="0">
                <a:solidFill>
                  <a:srgbClr val="002F8E"/>
                </a:solidFill>
              </a:rPr>
              <a:t>Charlotte GIRARD </a:t>
            </a:r>
            <a:r>
              <a:rPr lang="fr-FR" sz="11200" dirty="0">
                <a:solidFill>
                  <a:srgbClr val="002F8E"/>
                </a:solidFill>
              </a:rPr>
              <a:t>(Ecole de l’Air et de l’Espace)</a:t>
            </a:r>
          </a:p>
          <a:p>
            <a:r>
              <a:rPr lang="fr-FR" sz="9600" dirty="0">
                <a:solidFill>
                  <a:srgbClr val="002F8E"/>
                </a:solidFill>
              </a:rPr>
              <a:t>« Avons-nous </a:t>
            </a:r>
            <a:r>
              <a:rPr lang="fr-FR" sz="9600" dirty="0" err="1">
                <a:solidFill>
                  <a:srgbClr val="002F8E"/>
                </a:solidFill>
              </a:rPr>
              <a:t>besion</a:t>
            </a:r>
            <a:r>
              <a:rPr lang="fr-FR" sz="9600" dirty="0">
                <a:solidFill>
                  <a:srgbClr val="002F8E"/>
                </a:solidFill>
              </a:rPr>
              <a:t> d’une éthique du renseignement ? »</a:t>
            </a:r>
          </a:p>
          <a:p>
            <a:pPr>
              <a:spcBef>
                <a:spcPts val="0"/>
              </a:spcBef>
              <a:buNone/>
            </a:pPr>
            <a:r>
              <a:rPr lang="fr-FR" sz="2400" dirty="0">
                <a:solidFill>
                  <a:srgbClr val="002F8E"/>
                </a:solidFill>
              </a:rPr>
              <a:t>     </a:t>
            </a:r>
          </a:p>
          <a:p>
            <a:pPr>
              <a:spcBef>
                <a:spcPts val="0"/>
              </a:spcBef>
              <a:buNone/>
            </a:pPr>
            <a:endParaRPr lang="fr-FR" sz="7200" dirty="0">
              <a:solidFill>
                <a:srgbClr val="002F8E"/>
              </a:solidFill>
            </a:endParaRPr>
          </a:p>
          <a:p>
            <a:endParaRPr lang="fr-FR" sz="9600" dirty="0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xmlns="" id="{C2D27CAD-C6CB-404A-D6D8-3AC83CBC89D8}"/>
              </a:ext>
            </a:extLst>
          </p:cNvPr>
          <p:cNvSpPr txBox="1">
            <a:spLocks/>
          </p:cNvSpPr>
          <p:nvPr/>
        </p:nvSpPr>
        <p:spPr>
          <a:xfrm>
            <a:off x="4695136" y="332656"/>
            <a:ext cx="4053328" cy="14401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solidFill>
                  <a:srgbClr val="002F8E"/>
                </a:solidFill>
              </a:rPr>
              <a:t>Les résultats </a:t>
            </a:r>
          </a:p>
          <a:p>
            <a:r>
              <a:rPr lang="fr-FR" sz="2800" b="1" dirty="0">
                <a:solidFill>
                  <a:srgbClr val="002F8E"/>
                </a:solidFill>
              </a:rPr>
              <a:t>District 1760</a:t>
            </a:r>
          </a:p>
          <a:p>
            <a:endParaRPr lang="fr-FR" sz="3200" b="1" dirty="0"/>
          </a:p>
        </p:txBody>
      </p:sp>
      <p:pic>
        <p:nvPicPr>
          <p:cNvPr id="11" name="Image 10" descr="Une image contenant texte, Police, Graphique, graphisme&#10;&#10;Le contenu généré par l’IA peut être incorrect.">
            <a:extLst>
              <a:ext uri="{FF2B5EF4-FFF2-40B4-BE49-F238E27FC236}">
                <a16:creationId xmlns:a16="http://schemas.microsoft.com/office/drawing/2014/main" xmlns="" id="{B011459A-68C5-6E1E-E384-9F39236B48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996" y="445821"/>
            <a:ext cx="4053328" cy="793111"/>
          </a:xfrm>
          <a:prstGeom prst="rect">
            <a:avLst/>
          </a:prstGeom>
        </p:spPr>
      </p:pic>
      <p:pic>
        <p:nvPicPr>
          <p:cNvPr id="5" name="Image 4" descr="Une image contenant texte, Police, Graphique, graphisme&#10;&#10;Le contenu généré par l’IA peut être incorrect.">
            <a:extLst>
              <a:ext uri="{FF2B5EF4-FFF2-40B4-BE49-F238E27FC236}">
                <a16:creationId xmlns:a16="http://schemas.microsoft.com/office/drawing/2014/main" xmlns="" id="{B011459A-68C5-6E1E-E384-9F39236B48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2910" y="428604"/>
            <a:ext cx="4053328" cy="79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104258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14546" y="642918"/>
            <a:ext cx="6571343" cy="1049235"/>
          </a:xfrm>
        </p:spPr>
        <p:txBody>
          <a:bodyPr/>
          <a:lstStyle/>
          <a:p>
            <a:r>
              <a:rPr lang="fr-FR" b="1" dirty="0"/>
              <a:t>                                   </a:t>
            </a:r>
            <a:r>
              <a:rPr lang="fr-FR" b="1" dirty="0">
                <a:solidFill>
                  <a:srgbClr val="0070C0"/>
                </a:solidFill>
              </a:rPr>
              <a:t>D</a:t>
            </a:r>
            <a:r>
              <a:rPr lang="fr-FR" b="1" cap="none" dirty="0">
                <a:solidFill>
                  <a:srgbClr val="0070C0"/>
                </a:solidFill>
              </a:rPr>
              <a:t>istrict </a:t>
            </a:r>
            <a:r>
              <a:rPr lang="fr-FR" b="1" dirty="0">
                <a:solidFill>
                  <a:srgbClr val="0070C0"/>
                </a:solidFill>
              </a:rPr>
              <a:t>1770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107504" y="1857364"/>
            <a:ext cx="9001000" cy="4037610"/>
          </a:xfrm>
        </p:spPr>
        <p:txBody>
          <a:bodyPr>
            <a:normAutofit/>
          </a:bodyPr>
          <a:lstStyle/>
          <a:p>
            <a:endParaRPr lang="fr-FR" sz="2400" b="1" dirty="0"/>
          </a:p>
          <a:p>
            <a:pPr algn="ctr">
              <a:buNone/>
            </a:pPr>
            <a:r>
              <a:rPr lang="fr-FR" sz="2400" b="1" dirty="0">
                <a:solidFill>
                  <a:srgbClr val="002F8E"/>
                </a:solidFill>
              </a:rPr>
              <a:t>Diplôme</a:t>
            </a:r>
          </a:p>
          <a:p>
            <a:r>
              <a:rPr lang="fr-FR" sz="2400" b="1" dirty="0">
                <a:solidFill>
                  <a:srgbClr val="002F8E"/>
                </a:solidFill>
              </a:rPr>
              <a:t>Alexandre STAROSTA, Cynthia FEDANI, Alexandre MOREL </a:t>
            </a:r>
            <a:r>
              <a:rPr lang="fr-FR" sz="2400" dirty="0">
                <a:solidFill>
                  <a:srgbClr val="002F8E"/>
                </a:solidFill>
              </a:rPr>
              <a:t>(Académie Militaire de la Gendarmerie Nationale)</a:t>
            </a:r>
          </a:p>
          <a:p>
            <a:pPr>
              <a:buNone/>
            </a:pPr>
            <a:r>
              <a:rPr lang="fr-FR" sz="2400" dirty="0">
                <a:solidFill>
                  <a:srgbClr val="002F8E"/>
                </a:solidFill>
              </a:rPr>
              <a:t>« Le progrès technologique appliqué au soldat est-il un simple perfectionnement des moyens militaires ou une transformation plus profonde de notre rapport à la guerre et au commandement ? » </a:t>
            </a:r>
          </a:p>
          <a:p>
            <a:endParaRPr lang="fr-FR" sz="2400" dirty="0"/>
          </a:p>
          <a:p>
            <a:pPr>
              <a:buNone/>
            </a:pPr>
            <a:endParaRPr lang="fr-FR" sz="2800" dirty="0"/>
          </a:p>
          <a:p>
            <a:pPr>
              <a:buNone/>
            </a:pPr>
            <a:endParaRPr lang="fr-FR" sz="2800" dirty="0"/>
          </a:p>
          <a:p>
            <a:pPr>
              <a:buNone/>
            </a:pPr>
            <a:endParaRPr lang="fr-FR" sz="2800" dirty="0"/>
          </a:p>
          <a:p>
            <a:pPr>
              <a:buNone/>
            </a:pPr>
            <a:endParaRPr lang="fr-FR" sz="2800" dirty="0"/>
          </a:p>
          <a:p>
            <a:pPr>
              <a:buNone/>
            </a:pPr>
            <a:endParaRPr lang="fr-FR" sz="2800" dirty="0"/>
          </a:p>
          <a:p>
            <a:pPr>
              <a:buNone/>
            </a:pPr>
            <a:endParaRPr lang="fr-FR" sz="2800" dirty="0"/>
          </a:p>
        </p:txBody>
      </p:sp>
      <p:pic>
        <p:nvPicPr>
          <p:cNvPr id="5" name="Image 4" descr="Une image contenant texte, Police, Graphique, graphisme&#10;&#10;Le contenu généré par l’IA peut être incorrect.">
            <a:extLst>
              <a:ext uri="{FF2B5EF4-FFF2-40B4-BE49-F238E27FC236}">
                <a16:creationId xmlns:a16="http://schemas.microsoft.com/office/drawing/2014/main" xmlns="" id="{B1E16791-D290-7AEB-18C9-FAAC37E7D5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996" y="445821"/>
            <a:ext cx="4053328" cy="79311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37958" y="192401"/>
            <a:ext cx="6479421" cy="1049235"/>
          </a:xfrm>
        </p:spPr>
        <p:txBody>
          <a:bodyPr/>
          <a:lstStyle/>
          <a:p>
            <a:r>
              <a:rPr lang="fr-FR" b="1" cap="none" dirty="0"/>
              <a:t>                                    </a:t>
            </a:r>
            <a:r>
              <a:rPr lang="fr-FR" b="1" cap="none" dirty="0">
                <a:solidFill>
                  <a:srgbClr val="0070C0"/>
                </a:solidFill>
              </a:rPr>
              <a:t>District </a:t>
            </a:r>
            <a:r>
              <a:rPr lang="fr-FR" b="1" dirty="0">
                <a:solidFill>
                  <a:srgbClr val="0070C0"/>
                </a:solidFill>
              </a:rPr>
              <a:t>1770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5" y="1628801"/>
            <a:ext cx="9036496" cy="383754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fr-FR" sz="2400" b="1" dirty="0">
                <a:solidFill>
                  <a:srgbClr val="002F8E"/>
                </a:solidFill>
              </a:rPr>
              <a:t>Diplôme</a:t>
            </a:r>
          </a:p>
          <a:p>
            <a:r>
              <a:rPr lang="fr-FR" sz="2400" b="1" dirty="0">
                <a:solidFill>
                  <a:srgbClr val="002F8E"/>
                </a:solidFill>
              </a:rPr>
              <a:t>Lionel AUBERTIN, </a:t>
            </a:r>
            <a:r>
              <a:rPr lang="fr-FR" sz="2400" dirty="0">
                <a:solidFill>
                  <a:srgbClr val="002F8E"/>
                </a:solidFill>
              </a:rPr>
              <a:t>( Académie Militaire de la Gendarmerie Nationale)</a:t>
            </a:r>
          </a:p>
          <a:p>
            <a:pPr>
              <a:buNone/>
            </a:pPr>
            <a:r>
              <a:rPr lang="fr-FR" sz="2400" dirty="0">
                <a:solidFill>
                  <a:srgbClr val="002F8E"/>
                </a:solidFill>
              </a:rPr>
              <a:t>« L’intelligence artificielle à l’épreuve de l’éthique: entre responsabilité et conviction »</a:t>
            </a:r>
          </a:p>
          <a:p>
            <a:r>
              <a:rPr lang="fr-FR" sz="2400" b="1" dirty="0">
                <a:solidFill>
                  <a:srgbClr val="002F8E"/>
                </a:solidFill>
              </a:rPr>
              <a:t>Lucas DEBLADIS, Chloé VANSON, Fanny Huet </a:t>
            </a:r>
            <a:r>
              <a:rPr lang="fr-FR" sz="2400" dirty="0">
                <a:solidFill>
                  <a:srgbClr val="002F8E"/>
                </a:solidFill>
              </a:rPr>
              <a:t>( Académie Militaire de la Gendarmerie Nationale)</a:t>
            </a:r>
          </a:p>
          <a:p>
            <a:pPr>
              <a:buNone/>
            </a:pPr>
            <a:r>
              <a:rPr lang="fr-FR" sz="2400" dirty="0">
                <a:solidFill>
                  <a:srgbClr val="002F8E"/>
                </a:solidFill>
              </a:rPr>
              <a:t>« Commander à l’ère du retour des conflits : enjeux éthiques pour la Gendarmerie »</a:t>
            </a:r>
          </a:p>
        </p:txBody>
      </p:sp>
      <p:pic>
        <p:nvPicPr>
          <p:cNvPr id="4" name="Image 3" descr="Une image contenant texte, Police, Graphique, graphisme&#10;&#10;Le contenu généré par l’IA peut être incorrect.">
            <a:extLst>
              <a:ext uri="{FF2B5EF4-FFF2-40B4-BE49-F238E27FC236}">
                <a16:creationId xmlns:a16="http://schemas.microsoft.com/office/drawing/2014/main" xmlns="" id="{B1E16791-D290-7AEB-18C9-FAAC37E7D5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996" y="445821"/>
            <a:ext cx="4053328" cy="79311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699792" y="116633"/>
            <a:ext cx="6048672" cy="1122300"/>
          </a:xfrm>
        </p:spPr>
        <p:txBody>
          <a:bodyPr/>
          <a:lstStyle/>
          <a:p>
            <a:r>
              <a:rPr lang="fr-FR" b="1" dirty="0"/>
              <a:t>                                  </a:t>
            </a:r>
            <a:r>
              <a:rPr lang="fr-FR" b="1" dirty="0">
                <a:solidFill>
                  <a:srgbClr val="0070C0"/>
                </a:solidFill>
              </a:rPr>
              <a:t>D</a:t>
            </a:r>
            <a:r>
              <a:rPr lang="fr-FR" b="1" cap="none" dirty="0">
                <a:solidFill>
                  <a:srgbClr val="0070C0"/>
                </a:solidFill>
              </a:rPr>
              <a:t>istrict</a:t>
            </a:r>
            <a:r>
              <a:rPr lang="fr-FR" b="1" dirty="0">
                <a:solidFill>
                  <a:srgbClr val="0070C0"/>
                </a:solidFill>
              </a:rPr>
              <a:t> 1770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2204864"/>
            <a:ext cx="9108504" cy="46531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400" b="1" dirty="0"/>
              <a:t>                                                   </a:t>
            </a:r>
            <a:r>
              <a:rPr lang="fr-FR" sz="2400" b="1" dirty="0">
                <a:solidFill>
                  <a:srgbClr val="002F8E"/>
                </a:solidFill>
              </a:rPr>
              <a:t>Diplôme</a:t>
            </a:r>
          </a:p>
          <a:p>
            <a:r>
              <a:rPr lang="fr-FR" sz="2400" b="1" dirty="0">
                <a:solidFill>
                  <a:srgbClr val="002F8E"/>
                </a:solidFill>
              </a:rPr>
              <a:t>Arnaud NTEME MESSINA </a:t>
            </a:r>
            <a:r>
              <a:rPr lang="fr-FR" sz="2400" dirty="0">
                <a:solidFill>
                  <a:srgbClr val="002F8E"/>
                </a:solidFill>
              </a:rPr>
              <a:t>( Institut Mines Télécoms Business School )</a:t>
            </a:r>
          </a:p>
          <a:p>
            <a:r>
              <a:rPr lang="fr-FR" sz="2400" dirty="0">
                <a:solidFill>
                  <a:srgbClr val="002F8E"/>
                </a:solidFill>
              </a:rPr>
              <a:t>« Quand bien faire oblige à désobéir : l’éthique Professionnelle peut-elle déranger l’institution? »</a:t>
            </a:r>
          </a:p>
        </p:txBody>
      </p:sp>
      <p:pic>
        <p:nvPicPr>
          <p:cNvPr id="4" name="Image 3" descr="Une image contenant texte, Police, Graphique, graphisme&#10;&#10;Le contenu généré par l’IA peut être incorrect.">
            <a:extLst>
              <a:ext uri="{FF2B5EF4-FFF2-40B4-BE49-F238E27FC236}">
                <a16:creationId xmlns:a16="http://schemas.microsoft.com/office/drawing/2014/main" xmlns="" id="{B1E16791-D290-7AEB-18C9-FAAC37E7D5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996" y="445821"/>
            <a:ext cx="4053328" cy="79311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xmlns="" id="{5DB7D969-3344-D05E-4159-8FACB7ABAA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A9E94A2C-CADF-5B5D-FB8B-3713A7CA13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44809"/>
            <a:ext cx="8640960" cy="5286412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endParaRPr lang="fr-FR" sz="4800" b="1" dirty="0"/>
          </a:p>
          <a:p>
            <a:pPr algn="ctr">
              <a:buNone/>
            </a:pPr>
            <a:r>
              <a:rPr lang="fr-FR" sz="9600" b="1" dirty="0">
                <a:solidFill>
                  <a:srgbClr val="002F8E"/>
                </a:solidFill>
              </a:rPr>
              <a:t>4 </a:t>
            </a:r>
            <a:r>
              <a:rPr lang="fr-FR" sz="9600" b="1" dirty="0" err="1">
                <a:solidFill>
                  <a:srgbClr val="002F8E"/>
                </a:solidFill>
              </a:rPr>
              <a:t>ème</a:t>
            </a:r>
            <a:r>
              <a:rPr lang="fr-FR" sz="9600" b="1" dirty="0">
                <a:solidFill>
                  <a:srgbClr val="002F8E"/>
                </a:solidFill>
              </a:rPr>
              <a:t> Prix</a:t>
            </a:r>
            <a:r>
              <a:rPr lang="fr-FR" sz="9600" dirty="0">
                <a:solidFill>
                  <a:srgbClr val="002F8E"/>
                </a:solidFill>
              </a:rPr>
              <a:t>   </a:t>
            </a:r>
          </a:p>
          <a:p>
            <a:pPr algn="ctr">
              <a:buNone/>
            </a:pPr>
            <a:endParaRPr lang="fr-FR" sz="9600" dirty="0">
              <a:solidFill>
                <a:srgbClr val="002F8E"/>
              </a:solidFill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fr-FR" sz="9600" b="1" dirty="0">
                <a:solidFill>
                  <a:srgbClr val="002F8E"/>
                </a:solidFill>
              </a:rPr>
              <a:t>Camille  LYS  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fr-FR" sz="9600" b="1" dirty="0">
                <a:solidFill>
                  <a:srgbClr val="002F8E"/>
                </a:solidFill>
              </a:rPr>
              <a:t> 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fr-FR" sz="9600" dirty="0">
                <a:solidFill>
                  <a:srgbClr val="002F8E"/>
                </a:solidFill>
              </a:rPr>
              <a:t>Ecole de Santé des Armées Lyon Bron</a:t>
            </a:r>
          </a:p>
          <a:p>
            <a:pPr marL="0" indent="0" algn="ctr">
              <a:spcBef>
                <a:spcPts val="600"/>
              </a:spcBef>
              <a:buNone/>
            </a:pPr>
            <a:endParaRPr lang="fr-FR" sz="9600" dirty="0">
              <a:solidFill>
                <a:srgbClr val="002F8E"/>
              </a:solidFill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fr-FR" sz="9600" dirty="0">
                <a:solidFill>
                  <a:srgbClr val="002F8E"/>
                </a:solidFill>
              </a:rPr>
              <a:t>« De l’Homme au soldat de demain, l’éthique du médecin militaire à l’ère de l’intelligence artificielle »</a:t>
            </a:r>
          </a:p>
          <a:p>
            <a:pPr marL="0" indent="0" algn="ctr">
              <a:spcBef>
                <a:spcPts val="600"/>
              </a:spcBef>
              <a:buNone/>
            </a:pPr>
            <a:endParaRPr lang="fr-FR" sz="9600" dirty="0">
              <a:solidFill>
                <a:srgbClr val="002F8E"/>
              </a:solidFill>
            </a:endParaRPr>
          </a:p>
          <a:p>
            <a:pPr algn="ctr">
              <a:spcBef>
                <a:spcPts val="0"/>
              </a:spcBef>
              <a:buNone/>
            </a:pPr>
            <a:r>
              <a:rPr lang="fr-FR" sz="9600" dirty="0">
                <a:solidFill>
                  <a:srgbClr val="002F8E"/>
                </a:solidFill>
              </a:rPr>
              <a:t>District 1710</a:t>
            </a:r>
          </a:p>
          <a:p>
            <a:pPr algn="ctr">
              <a:spcBef>
                <a:spcPts val="0"/>
              </a:spcBef>
              <a:buNone/>
            </a:pPr>
            <a:endParaRPr lang="fr-FR" sz="9600" dirty="0">
              <a:solidFill>
                <a:srgbClr val="002F8E"/>
              </a:solidFill>
            </a:endParaRPr>
          </a:p>
          <a:p>
            <a:pPr algn="ctr">
              <a:spcBef>
                <a:spcPts val="0"/>
              </a:spcBef>
              <a:buNone/>
            </a:pPr>
            <a:endParaRPr lang="fr-FR" sz="9600" dirty="0">
              <a:solidFill>
                <a:srgbClr val="002F8E"/>
              </a:solidFill>
            </a:endParaRPr>
          </a:p>
          <a:p>
            <a:pPr>
              <a:spcBef>
                <a:spcPts val="0"/>
              </a:spcBef>
              <a:buNone/>
            </a:pPr>
            <a:endParaRPr lang="fr-FR" sz="9600" dirty="0">
              <a:solidFill>
                <a:srgbClr val="002F8E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fr-FR" sz="9600" dirty="0">
                <a:solidFill>
                  <a:srgbClr val="002F8E"/>
                </a:solidFill>
              </a:rPr>
              <a:t>     </a:t>
            </a:r>
          </a:p>
          <a:p>
            <a:pPr>
              <a:spcBef>
                <a:spcPts val="0"/>
              </a:spcBef>
              <a:buNone/>
            </a:pPr>
            <a:endParaRPr lang="fr-FR" sz="7200" dirty="0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xmlns="" id="{2C4D0DC5-28E2-F322-4EA5-E268011B4A4B}"/>
              </a:ext>
            </a:extLst>
          </p:cNvPr>
          <p:cNvSpPr txBox="1">
            <a:spLocks/>
          </p:cNvSpPr>
          <p:nvPr/>
        </p:nvSpPr>
        <p:spPr>
          <a:xfrm>
            <a:off x="4695136" y="332656"/>
            <a:ext cx="4053328" cy="9062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000" b="1" dirty="0">
                <a:solidFill>
                  <a:srgbClr val="002F8E"/>
                </a:solidFill>
              </a:rPr>
              <a:t>Les prix</a:t>
            </a:r>
          </a:p>
        </p:txBody>
      </p:sp>
      <p:pic>
        <p:nvPicPr>
          <p:cNvPr id="11" name="Image 10" descr="Une image contenant texte, Police, Graphique, graphisme&#10;&#10;Le contenu généré par l’IA peut être incorrect.">
            <a:extLst>
              <a:ext uri="{FF2B5EF4-FFF2-40B4-BE49-F238E27FC236}">
                <a16:creationId xmlns:a16="http://schemas.microsoft.com/office/drawing/2014/main" xmlns="" id="{96D81DCE-A619-F955-709F-4E2CEF3E92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996" y="445821"/>
            <a:ext cx="4053328" cy="79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725305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xmlns="" id="{A659F252-9DA7-29FC-DD5B-8B7EF47C7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8DD6461B-21DF-390E-9D19-B7FC8ADAAF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44809"/>
            <a:ext cx="8640960" cy="528641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fr-FR" sz="2800" b="1" dirty="0" smtClean="0">
                <a:solidFill>
                  <a:srgbClr val="002F8E"/>
                </a:solidFill>
              </a:rPr>
              <a:t>          3</a:t>
            </a:r>
            <a:r>
              <a:rPr lang="fr-FR" sz="2800" b="1" baseline="30000" dirty="0" smtClean="0">
                <a:solidFill>
                  <a:srgbClr val="002F8E"/>
                </a:solidFill>
              </a:rPr>
              <a:t>ème</a:t>
            </a:r>
            <a:r>
              <a:rPr lang="fr-FR" sz="2800" b="1" dirty="0" smtClean="0">
                <a:solidFill>
                  <a:srgbClr val="002F8E"/>
                </a:solidFill>
              </a:rPr>
              <a:t> </a:t>
            </a:r>
            <a:r>
              <a:rPr lang="fr-FR" sz="2800" b="1" dirty="0">
                <a:solidFill>
                  <a:srgbClr val="002F8E"/>
                </a:solidFill>
              </a:rPr>
              <a:t>Prix</a:t>
            </a:r>
          </a:p>
          <a:p>
            <a:pPr marL="0" indent="0">
              <a:buNone/>
            </a:pPr>
            <a:r>
              <a:rPr lang="fr-FR" sz="2800" b="1" dirty="0">
                <a:solidFill>
                  <a:srgbClr val="002F8E"/>
                </a:solidFill>
              </a:rPr>
              <a:t>Coralie CURTET</a:t>
            </a:r>
          </a:p>
          <a:p>
            <a:pPr marL="0" indent="0">
              <a:spcBef>
                <a:spcPts val="0"/>
              </a:spcBef>
              <a:buNone/>
            </a:pPr>
            <a:endParaRPr lang="fr-FR" sz="2800" smtClean="0">
              <a:solidFill>
                <a:srgbClr val="002F8E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fr-FR" sz="2800" smtClean="0">
                <a:solidFill>
                  <a:srgbClr val="002F8E"/>
                </a:solidFill>
              </a:rPr>
              <a:t>ARTS </a:t>
            </a:r>
            <a:r>
              <a:rPr lang="fr-FR" sz="2800" dirty="0">
                <a:solidFill>
                  <a:srgbClr val="002F8E"/>
                </a:solidFill>
              </a:rPr>
              <a:t>et Métiers Lille</a:t>
            </a:r>
          </a:p>
          <a:p>
            <a:pPr marL="0" indent="0">
              <a:spcBef>
                <a:spcPts val="0"/>
              </a:spcBef>
              <a:buNone/>
            </a:pPr>
            <a:endParaRPr lang="fr-FR" sz="2800" dirty="0">
              <a:solidFill>
                <a:srgbClr val="002F8E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fr-FR" sz="2800" dirty="0">
                <a:solidFill>
                  <a:srgbClr val="002F8E"/>
                </a:solidFill>
              </a:rPr>
              <a:t>« Créer puis regretter </a:t>
            </a:r>
            <a:r>
              <a:rPr lang="fr-FR" sz="2800" dirty="0" smtClean="0">
                <a:solidFill>
                  <a:srgbClr val="002F8E"/>
                </a:solidFill>
              </a:rPr>
              <a:t>:</a:t>
            </a:r>
          </a:p>
          <a:p>
            <a:pPr>
              <a:spcBef>
                <a:spcPts val="0"/>
              </a:spcBef>
              <a:buNone/>
            </a:pPr>
            <a:r>
              <a:rPr lang="fr-FR" sz="2800" dirty="0" smtClean="0">
                <a:solidFill>
                  <a:srgbClr val="002F8E"/>
                </a:solidFill>
              </a:rPr>
              <a:t> </a:t>
            </a:r>
            <a:r>
              <a:rPr lang="fr-FR" sz="2800" dirty="0">
                <a:solidFill>
                  <a:srgbClr val="002F8E"/>
                </a:solidFill>
              </a:rPr>
              <a:t>jusqu’où l’ingénieur est-il </a:t>
            </a:r>
            <a:endParaRPr lang="fr-FR" sz="2800" dirty="0" smtClean="0">
              <a:solidFill>
                <a:srgbClr val="002F8E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fr-FR" sz="2800" dirty="0" smtClean="0">
                <a:solidFill>
                  <a:srgbClr val="002F8E"/>
                </a:solidFill>
              </a:rPr>
              <a:t>r</a:t>
            </a:r>
            <a:r>
              <a:rPr lang="fr-FR" sz="2800" dirty="0" smtClean="0">
                <a:solidFill>
                  <a:srgbClr val="002F8E"/>
                </a:solidFill>
              </a:rPr>
              <a:t>esponsable </a:t>
            </a:r>
            <a:r>
              <a:rPr lang="fr-FR" sz="2800" dirty="0" smtClean="0">
                <a:solidFill>
                  <a:srgbClr val="002F8E"/>
                </a:solidFill>
              </a:rPr>
              <a:t>des </a:t>
            </a:r>
            <a:r>
              <a:rPr lang="fr-FR" sz="2800" dirty="0">
                <a:solidFill>
                  <a:srgbClr val="002F8E"/>
                </a:solidFill>
              </a:rPr>
              <a:t>usages </a:t>
            </a:r>
            <a:endParaRPr lang="fr-FR" sz="2800" dirty="0" smtClean="0">
              <a:solidFill>
                <a:srgbClr val="002F8E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fr-FR" sz="2800" dirty="0" smtClean="0">
                <a:solidFill>
                  <a:srgbClr val="002F8E"/>
                </a:solidFill>
              </a:rPr>
              <a:t>finaux </a:t>
            </a:r>
            <a:r>
              <a:rPr lang="fr-FR" sz="2800" dirty="0">
                <a:solidFill>
                  <a:srgbClr val="002F8E"/>
                </a:solidFill>
              </a:rPr>
              <a:t>de ses innovations ? </a:t>
            </a:r>
            <a:endParaRPr lang="fr-FR" sz="2800" dirty="0" smtClean="0">
              <a:solidFill>
                <a:srgbClr val="002F8E"/>
              </a:solidFill>
            </a:endParaRPr>
          </a:p>
          <a:p>
            <a:pPr>
              <a:spcBef>
                <a:spcPts val="0"/>
              </a:spcBef>
              <a:buNone/>
            </a:pPr>
            <a:endParaRPr lang="fr-FR" sz="2800" dirty="0" smtClean="0">
              <a:solidFill>
                <a:srgbClr val="002F8E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fr-FR" sz="2800" dirty="0" smtClean="0">
                <a:solidFill>
                  <a:srgbClr val="002F8E"/>
                </a:solidFill>
              </a:rPr>
              <a:t>District </a:t>
            </a:r>
            <a:r>
              <a:rPr lang="fr-FR" sz="2800" dirty="0">
                <a:solidFill>
                  <a:srgbClr val="002F8E"/>
                </a:solidFill>
              </a:rPr>
              <a:t>1670</a:t>
            </a:r>
          </a:p>
          <a:p>
            <a:pPr>
              <a:spcBef>
                <a:spcPts val="0"/>
              </a:spcBef>
              <a:buNone/>
            </a:pPr>
            <a:endParaRPr lang="fr-FR" sz="7200" dirty="0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xmlns="" id="{1CA213B1-C5C3-F793-2756-FDDD1D52C817}"/>
              </a:ext>
            </a:extLst>
          </p:cNvPr>
          <p:cNvSpPr txBox="1">
            <a:spLocks/>
          </p:cNvSpPr>
          <p:nvPr/>
        </p:nvSpPr>
        <p:spPr>
          <a:xfrm>
            <a:off x="4695136" y="332656"/>
            <a:ext cx="4053328" cy="9062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000" b="1" dirty="0">
                <a:solidFill>
                  <a:srgbClr val="002F8E"/>
                </a:solidFill>
              </a:rPr>
              <a:t>Les prix</a:t>
            </a:r>
          </a:p>
        </p:txBody>
      </p:sp>
      <p:pic>
        <p:nvPicPr>
          <p:cNvPr id="11" name="Image 10" descr="Une image contenant texte, Police, Graphique, graphisme&#10;&#10;Le contenu généré par l’IA peut être incorrect.">
            <a:extLst>
              <a:ext uri="{FF2B5EF4-FFF2-40B4-BE49-F238E27FC236}">
                <a16:creationId xmlns:a16="http://schemas.microsoft.com/office/drawing/2014/main" xmlns="" id="{D83A5A7C-64FA-D453-26AC-8D303D923E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996" y="445821"/>
            <a:ext cx="4053328" cy="79311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="" xmlns:a16="http://schemas.microsoft.com/office/drawing/2014/main" xmlns:lc="http://schemas.openxmlformats.org/drawingml/2006/lockedCanvas" id="{ABAFDA03-76A4-90C8-A4BE-6A1766DC0C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xmlns:lc="http://schemas.openxmlformats.org/drawingml/2006/lockedCanvas" val="0"/>
              </a:ext>
            </a:extLst>
          </a:blip>
          <a:srcRect t="7895" b="32799"/>
          <a:stretch>
            <a:fillRect/>
          </a:stretch>
        </p:blipFill>
        <p:spPr>
          <a:xfrm>
            <a:off x="4916004" y="1428736"/>
            <a:ext cx="4227996" cy="5429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249039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xmlns="" id="{2B720A02-6DE3-7FDF-ED37-AEC3F17AD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961BB397-FFF0-D750-C3B5-C9EA6A2A69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44809"/>
            <a:ext cx="8640960" cy="5286412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fr-FR" sz="3200" b="1" dirty="0"/>
          </a:p>
          <a:p>
            <a:pPr algn="ctr">
              <a:buNone/>
            </a:pPr>
            <a:r>
              <a:rPr lang="fr-FR" sz="2400" b="1" dirty="0">
                <a:solidFill>
                  <a:srgbClr val="002F8E"/>
                </a:solidFill>
              </a:rPr>
              <a:t>2</a:t>
            </a:r>
            <a:r>
              <a:rPr lang="fr-FR" sz="2400" b="1" baseline="30000" dirty="0">
                <a:solidFill>
                  <a:srgbClr val="002F8E"/>
                </a:solidFill>
              </a:rPr>
              <a:t>ème</a:t>
            </a:r>
            <a:r>
              <a:rPr lang="fr-FR" sz="2400" b="1" dirty="0">
                <a:solidFill>
                  <a:srgbClr val="002F8E"/>
                </a:solidFill>
              </a:rPr>
              <a:t> Prix</a:t>
            </a:r>
            <a:r>
              <a:rPr lang="fr-FR" sz="2400" dirty="0">
                <a:solidFill>
                  <a:srgbClr val="002F8E"/>
                </a:solidFill>
              </a:rPr>
              <a:t/>
            </a:r>
            <a:br>
              <a:rPr lang="fr-FR" sz="2400" dirty="0">
                <a:solidFill>
                  <a:srgbClr val="002F8E"/>
                </a:solidFill>
              </a:rPr>
            </a:br>
            <a:r>
              <a:rPr lang="fr-FR" sz="2400" b="1" dirty="0">
                <a:solidFill>
                  <a:srgbClr val="002F8E"/>
                </a:solidFill>
              </a:rPr>
              <a:t>Matteo QUINTANEIRO</a:t>
            </a:r>
          </a:p>
          <a:p>
            <a:pPr algn="ctr">
              <a:buNone/>
            </a:pPr>
            <a:endParaRPr lang="fr-FR" sz="2400" b="1" dirty="0">
              <a:solidFill>
                <a:srgbClr val="002F8E"/>
              </a:solidFill>
            </a:endParaRPr>
          </a:p>
          <a:p>
            <a:pPr marL="0" indent="0" algn="ctr">
              <a:buNone/>
            </a:pPr>
            <a:r>
              <a:rPr lang="fr-FR" sz="2400" dirty="0">
                <a:solidFill>
                  <a:srgbClr val="002F8E"/>
                </a:solidFill>
              </a:rPr>
              <a:t>Mines Saint-Etienne Campus Provence Gardanne</a:t>
            </a:r>
          </a:p>
          <a:p>
            <a:pPr marL="0" indent="0" algn="ctr">
              <a:buNone/>
            </a:pPr>
            <a:endParaRPr lang="fr-FR" sz="2400" dirty="0">
              <a:solidFill>
                <a:srgbClr val="002F8E"/>
              </a:solidFill>
            </a:endParaRPr>
          </a:p>
          <a:p>
            <a:pPr algn="ctr">
              <a:spcBef>
                <a:spcPts val="0"/>
              </a:spcBef>
              <a:buNone/>
            </a:pPr>
            <a:r>
              <a:rPr lang="fr-FR" sz="2400" dirty="0">
                <a:solidFill>
                  <a:srgbClr val="002F8E"/>
                </a:solidFill>
              </a:rPr>
              <a:t>« Concevoir ce qu’on pourra défaire : pour une souveraineté numérique de la réversibilité</a:t>
            </a:r>
          </a:p>
          <a:p>
            <a:pPr algn="ctr">
              <a:spcBef>
                <a:spcPts val="0"/>
              </a:spcBef>
              <a:buNone/>
            </a:pPr>
            <a:endParaRPr lang="fr-FR" sz="2400" dirty="0">
              <a:solidFill>
                <a:srgbClr val="002F8E"/>
              </a:solidFill>
            </a:endParaRPr>
          </a:p>
          <a:p>
            <a:pPr algn="ctr">
              <a:spcBef>
                <a:spcPts val="0"/>
              </a:spcBef>
              <a:buNone/>
            </a:pPr>
            <a:r>
              <a:rPr lang="fr-FR" sz="2400" dirty="0">
                <a:solidFill>
                  <a:srgbClr val="002F8E"/>
                </a:solidFill>
              </a:rPr>
              <a:t>District 1760</a:t>
            </a:r>
          </a:p>
          <a:p>
            <a:pPr algn="ctr">
              <a:spcBef>
                <a:spcPts val="0"/>
              </a:spcBef>
              <a:buNone/>
            </a:pPr>
            <a:endParaRPr lang="fr-FR" sz="3400" dirty="0"/>
          </a:p>
          <a:p>
            <a:pPr algn="ctr">
              <a:spcBef>
                <a:spcPts val="0"/>
              </a:spcBef>
              <a:buNone/>
            </a:pPr>
            <a:endParaRPr lang="fr-FR" sz="3400" dirty="0"/>
          </a:p>
          <a:p>
            <a:pPr>
              <a:spcBef>
                <a:spcPts val="0"/>
              </a:spcBef>
              <a:buNone/>
            </a:pPr>
            <a:endParaRPr lang="fr-FR" sz="7200" dirty="0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xmlns="" id="{BCEC32B6-2A59-ED84-74F3-AD857E95DED7}"/>
              </a:ext>
            </a:extLst>
          </p:cNvPr>
          <p:cNvSpPr txBox="1">
            <a:spLocks/>
          </p:cNvSpPr>
          <p:nvPr/>
        </p:nvSpPr>
        <p:spPr>
          <a:xfrm>
            <a:off x="4695136" y="332656"/>
            <a:ext cx="4053328" cy="9062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000" b="1" dirty="0">
                <a:solidFill>
                  <a:srgbClr val="002F8E"/>
                </a:solidFill>
              </a:rPr>
              <a:t>Les prix</a:t>
            </a:r>
          </a:p>
        </p:txBody>
      </p:sp>
      <p:pic>
        <p:nvPicPr>
          <p:cNvPr id="11" name="Image 10" descr="Une image contenant texte, Police, Graphique, graphisme&#10;&#10;Le contenu généré par l’IA peut être incorrect.">
            <a:extLst>
              <a:ext uri="{FF2B5EF4-FFF2-40B4-BE49-F238E27FC236}">
                <a16:creationId xmlns:a16="http://schemas.microsoft.com/office/drawing/2014/main" xmlns="" id="{A424931A-FE9B-3BA4-2890-7230ECBBA1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996" y="445821"/>
            <a:ext cx="4053328" cy="79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9272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xmlns="" id="{EE1066ED-8F45-14CB-5A89-7B68E8D41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F0612AE-73E4-8088-2956-0BF95AFDB7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4231" y="175937"/>
            <a:ext cx="8374232" cy="864096"/>
          </a:xfrm>
        </p:spPr>
        <p:txBody>
          <a:bodyPr>
            <a:noAutofit/>
          </a:bodyPr>
          <a:lstStyle/>
          <a:p>
            <a:pPr algn="ctr"/>
            <a:r>
              <a:rPr lang="fr-FR" sz="3200" b="1" dirty="0">
                <a:solidFill>
                  <a:srgbClr val="002F8E"/>
                </a:solidFill>
              </a:rPr>
              <a:t>PRIX DE L’ETHIQUE PROFESSIONNELLE 2026</a:t>
            </a:r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xmlns="" id="{E1923409-785D-D2CC-A5D9-878C156B4A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4231" y="2260743"/>
            <a:ext cx="8518247" cy="3168352"/>
          </a:xfrm>
        </p:spPr>
        <p:txBody>
          <a:bodyPr>
            <a:noAutofit/>
          </a:bodyPr>
          <a:lstStyle/>
          <a:p>
            <a:pPr algn="ctr"/>
            <a:r>
              <a:rPr lang="fr-FR" sz="2800" dirty="0">
                <a:solidFill>
                  <a:srgbClr val="002F8E"/>
                </a:solidFill>
              </a:rPr>
              <a:t>Accueil</a:t>
            </a:r>
          </a:p>
          <a:p>
            <a:pPr algn="ctr"/>
            <a:r>
              <a:rPr lang="fr-FR" sz="2800" b="1" dirty="0" smtClean="0">
                <a:solidFill>
                  <a:srgbClr val="002F8E"/>
                </a:solidFill>
              </a:rPr>
              <a:t>Marie-</a:t>
            </a:r>
            <a:r>
              <a:rPr lang="fr-FR" sz="2800" b="1" cap="none" dirty="0" smtClean="0">
                <a:solidFill>
                  <a:srgbClr val="002F8E"/>
                </a:solidFill>
              </a:rPr>
              <a:t>MICHÈLE</a:t>
            </a:r>
            <a:r>
              <a:rPr lang="fr-FR" sz="2800" b="1" dirty="0" smtClean="0">
                <a:solidFill>
                  <a:srgbClr val="002F8E"/>
                </a:solidFill>
              </a:rPr>
              <a:t> brun</a:t>
            </a:r>
          </a:p>
          <a:p>
            <a:pPr algn="ctr"/>
            <a:r>
              <a:rPr lang="fr-FR" sz="2400" dirty="0" smtClean="0">
                <a:solidFill>
                  <a:srgbClr val="002F8E"/>
                </a:solidFill>
              </a:rPr>
              <a:t>Past-gouverneur </a:t>
            </a:r>
            <a:r>
              <a:rPr lang="fr-FR" sz="2400" dirty="0">
                <a:solidFill>
                  <a:srgbClr val="002F8E"/>
                </a:solidFill>
              </a:rPr>
              <a:t>2024-2025</a:t>
            </a:r>
          </a:p>
          <a:p>
            <a:pPr algn="ctr"/>
            <a:r>
              <a:rPr lang="fr-FR" sz="2400" dirty="0">
                <a:solidFill>
                  <a:srgbClr val="002F8E"/>
                </a:solidFill>
              </a:rPr>
              <a:t>District 1710</a:t>
            </a:r>
          </a:p>
          <a:p>
            <a:pPr algn="ctr"/>
            <a:endParaRPr lang="fr-FR" sz="2800" dirty="0">
              <a:solidFill>
                <a:srgbClr val="002060"/>
              </a:solidFill>
            </a:endParaRPr>
          </a:p>
        </p:txBody>
      </p:sp>
      <p:pic>
        <p:nvPicPr>
          <p:cNvPr id="7" name="Image 6" descr="Une image contenant texte, Police, capture d’écran, logo&#10;&#10;Le contenu généré par l’IA peut être incorrect.">
            <a:extLst>
              <a:ext uri="{FF2B5EF4-FFF2-40B4-BE49-F238E27FC236}">
                <a16:creationId xmlns:a16="http://schemas.microsoft.com/office/drawing/2014/main" xmlns="" id="{9C59005D-4510-2E0D-7F5B-CDCE28D80F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78969" y="1040033"/>
            <a:ext cx="5386061" cy="1019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424976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xmlns="" id="{D5653FE1-8491-F5DC-3B5D-58654661C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C89C562A-AE50-8B72-780B-F492E75144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44809"/>
            <a:ext cx="8640960" cy="5286412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fr-FR" sz="2400" b="1" dirty="0">
              <a:solidFill>
                <a:srgbClr val="002F8E"/>
              </a:solidFill>
            </a:endParaRPr>
          </a:p>
          <a:p>
            <a:pPr algn="ctr">
              <a:buNone/>
            </a:pPr>
            <a:r>
              <a:rPr lang="fr-FR" sz="2400" b="1" dirty="0">
                <a:solidFill>
                  <a:srgbClr val="002F8E"/>
                </a:solidFill>
              </a:rPr>
              <a:t>1</a:t>
            </a:r>
            <a:r>
              <a:rPr lang="fr-FR" sz="2400" b="1" baseline="30000" dirty="0">
                <a:solidFill>
                  <a:srgbClr val="002F8E"/>
                </a:solidFill>
              </a:rPr>
              <a:t>er</a:t>
            </a:r>
            <a:r>
              <a:rPr lang="fr-FR" sz="2400" b="1" dirty="0">
                <a:solidFill>
                  <a:srgbClr val="002F8E"/>
                </a:solidFill>
              </a:rPr>
              <a:t> Prix</a:t>
            </a:r>
          </a:p>
          <a:p>
            <a:pPr marL="0" indent="0" algn="ctr">
              <a:buNone/>
            </a:pPr>
            <a:r>
              <a:rPr lang="fr-FR" sz="2400" b="1" dirty="0">
                <a:solidFill>
                  <a:srgbClr val="002F8E"/>
                </a:solidFill>
              </a:rPr>
              <a:t>Ali  ANAR</a:t>
            </a:r>
            <a:endParaRPr lang="fr-FR" sz="2400" dirty="0">
              <a:solidFill>
                <a:srgbClr val="002F8E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400" dirty="0">
                <a:solidFill>
                  <a:srgbClr val="002F8E"/>
                </a:solidFill>
              </a:rPr>
              <a:t>Institut Mines Télécoms Business School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fr-FR" sz="2400" dirty="0">
              <a:solidFill>
                <a:srgbClr val="002F8E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400" dirty="0">
                <a:solidFill>
                  <a:srgbClr val="002F8E"/>
                </a:solidFill>
              </a:rPr>
              <a:t>« Le droit à l’inexpérience :  plaidoyer pour une éthique de la transmission à l’ère de l’automatisation cognitive »</a:t>
            </a:r>
          </a:p>
          <a:p>
            <a:pPr algn="ctr">
              <a:spcBef>
                <a:spcPts val="0"/>
              </a:spcBef>
              <a:buNone/>
            </a:pPr>
            <a:endParaRPr lang="fr-FR" sz="2400" dirty="0">
              <a:solidFill>
                <a:srgbClr val="002F8E"/>
              </a:solidFill>
            </a:endParaRPr>
          </a:p>
          <a:p>
            <a:pPr algn="ctr">
              <a:spcBef>
                <a:spcPts val="0"/>
              </a:spcBef>
              <a:buNone/>
            </a:pPr>
            <a:r>
              <a:rPr lang="fr-FR" sz="2400" dirty="0">
                <a:solidFill>
                  <a:srgbClr val="002F8E"/>
                </a:solidFill>
              </a:rPr>
              <a:t>District 1770</a:t>
            </a:r>
          </a:p>
          <a:p>
            <a:pPr>
              <a:spcBef>
                <a:spcPts val="0"/>
              </a:spcBef>
              <a:buNone/>
            </a:pPr>
            <a:endParaRPr lang="fr-FR" sz="7200" dirty="0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xmlns="" id="{984B97A2-39A6-46A8-F964-621A010237C5}"/>
              </a:ext>
            </a:extLst>
          </p:cNvPr>
          <p:cNvSpPr txBox="1">
            <a:spLocks/>
          </p:cNvSpPr>
          <p:nvPr/>
        </p:nvSpPr>
        <p:spPr>
          <a:xfrm>
            <a:off x="4695136" y="332656"/>
            <a:ext cx="4053328" cy="9062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000" b="1" dirty="0">
                <a:solidFill>
                  <a:srgbClr val="002F8E"/>
                </a:solidFill>
              </a:rPr>
              <a:t>Les prix</a:t>
            </a:r>
          </a:p>
        </p:txBody>
      </p:sp>
      <p:pic>
        <p:nvPicPr>
          <p:cNvPr id="11" name="Image 10" descr="Une image contenant texte, Police, Graphique, graphisme&#10;&#10;Le contenu généré par l’IA peut être incorrect.">
            <a:extLst>
              <a:ext uri="{FF2B5EF4-FFF2-40B4-BE49-F238E27FC236}">
                <a16:creationId xmlns:a16="http://schemas.microsoft.com/office/drawing/2014/main" xmlns="" id="{481317A0-A0EE-76D7-F06B-CD1B64AAA3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996" y="445821"/>
            <a:ext cx="4053328" cy="79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48834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xmlns="" id="{536CE2C7-F2B7-AB34-E112-828F2C15D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C254A514-6417-39C1-ADFD-9E65AF4660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5556" y="1340768"/>
            <a:ext cx="7992888" cy="4464496"/>
          </a:xfrm>
        </p:spPr>
        <p:txBody>
          <a:bodyPr>
            <a:noAutofit/>
          </a:bodyPr>
          <a:lstStyle/>
          <a:p>
            <a:pPr algn="ctr"/>
            <a:r>
              <a:rPr lang="fr-FR" sz="2800" dirty="0">
                <a:solidFill>
                  <a:srgbClr val="002F8E"/>
                </a:solidFill>
              </a:rPr>
              <a:t>Présentation  du prix 2026</a:t>
            </a:r>
          </a:p>
          <a:p>
            <a:pPr algn="ctr"/>
            <a:r>
              <a:rPr lang="fr-FR" sz="2800" b="1" dirty="0">
                <a:solidFill>
                  <a:srgbClr val="002F8E"/>
                </a:solidFill>
              </a:rPr>
              <a:t>Pierre Jachez</a:t>
            </a:r>
          </a:p>
          <a:p>
            <a:pPr algn="ctr">
              <a:spcBef>
                <a:spcPts val="600"/>
              </a:spcBef>
            </a:pPr>
            <a:r>
              <a:rPr lang="fr-FR" sz="2800" cap="none" dirty="0">
                <a:solidFill>
                  <a:srgbClr val="002F8E"/>
                </a:solidFill>
              </a:rPr>
              <a:t>Président d’Ethique Professionnelle du Rotary (EPR)</a:t>
            </a:r>
          </a:p>
          <a:p>
            <a:pPr algn="ctr">
              <a:spcBef>
                <a:spcPts val="600"/>
              </a:spcBef>
            </a:pPr>
            <a:endParaRPr lang="fr-FR" sz="1200" cap="none" dirty="0">
              <a:solidFill>
                <a:srgbClr val="002F8E"/>
              </a:solidFill>
            </a:endParaRPr>
          </a:p>
          <a:p>
            <a:pPr marL="457200" indent="-457200" algn="l">
              <a:buClr>
                <a:srgbClr val="FF0000"/>
              </a:buClr>
              <a:buSzPct val="122000"/>
              <a:buFont typeface="Wingdings" panose="05000000000000000000" pitchFamily="2" charset="2"/>
              <a:buChar char="Ø"/>
            </a:pPr>
            <a:r>
              <a:rPr lang="fr-FR" sz="3200" dirty="0">
                <a:solidFill>
                  <a:srgbClr val="002F8E"/>
                </a:solidFill>
              </a:rPr>
              <a:t>60 </a:t>
            </a:r>
            <a:r>
              <a:rPr lang="fr-FR" sz="3200" cap="none" dirty="0">
                <a:solidFill>
                  <a:srgbClr val="002F8E"/>
                </a:solidFill>
              </a:rPr>
              <a:t>Etablissements participants</a:t>
            </a:r>
          </a:p>
          <a:p>
            <a:pPr marL="457200" indent="-457200" algn="l">
              <a:buClr>
                <a:srgbClr val="FF0000"/>
              </a:buClr>
              <a:buSzPct val="122000"/>
              <a:buFont typeface="Wingdings" panose="05000000000000000000" pitchFamily="2" charset="2"/>
              <a:buChar char="Ø"/>
            </a:pPr>
            <a:r>
              <a:rPr lang="fr-FR" sz="3200" cap="none" dirty="0">
                <a:solidFill>
                  <a:srgbClr val="002F8E"/>
                </a:solidFill>
              </a:rPr>
              <a:t>Répartis dans 13 districts </a:t>
            </a:r>
          </a:p>
          <a:p>
            <a:pPr marL="457200" indent="-457200" algn="l">
              <a:buClr>
                <a:srgbClr val="FF0000"/>
              </a:buClr>
              <a:buSzPct val="122000"/>
              <a:buFont typeface="Wingdings" panose="05000000000000000000" pitchFamily="2" charset="2"/>
              <a:buChar char="Ø"/>
            </a:pPr>
            <a:r>
              <a:rPr lang="fr-FR" sz="3200" cap="none" dirty="0">
                <a:solidFill>
                  <a:srgbClr val="002F8E"/>
                </a:solidFill>
              </a:rPr>
              <a:t>70 essais présentés</a:t>
            </a:r>
          </a:p>
          <a:p>
            <a:pPr marL="457200" indent="-457200" algn="l">
              <a:buClr>
                <a:srgbClr val="FF0000"/>
              </a:buClr>
              <a:buSzPct val="122000"/>
              <a:buFont typeface="Wingdings" panose="05000000000000000000" pitchFamily="2" charset="2"/>
              <a:buChar char="Ø"/>
            </a:pPr>
            <a:r>
              <a:rPr lang="fr-FR" sz="3200" cap="none" dirty="0">
                <a:solidFill>
                  <a:srgbClr val="002F8E"/>
                </a:solidFill>
              </a:rPr>
              <a:t>29 essais primés au niveau national</a:t>
            </a:r>
          </a:p>
          <a:p>
            <a:endParaRPr lang="fr-FR" sz="1100" dirty="0"/>
          </a:p>
          <a:p>
            <a:endParaRPr lang="fr-FR" sz="1100" dirty="0"/>
          </a:p>
        </p:txBody>
      </p:sp>
      <p:pic>
        <p:nvPicPr>
          <p:cNvPr id="6" name="Image 5" descr="Une image contenant texte, Police, Graphique, graphisme&#10;&#10;Le contenu généré par l’IA peut être incorrect.">
            <a:extLst>
              <a:ext uri="{FF2B5EF4-FFF2-40B4-BE49-F238E27FC236}">
                <a16:creationId xmlns:a16="http://schemas.microsoft.com/office/drawing/2014/main" xmlns="" id="{20A19AAD-EEEA-BFE9-A228-8378FE30BC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09318" y="284746"/>
            <a:ext cx="5525364" cy="108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94985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xmlns="" id="{3529A4D1-600A-9A14-AD6A-1BF2C0489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918670B3-D1C1-80CC-78B4-2E5DAB6E2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516" y="1196752"/>
            <a:ext cx="8712968" cy="5088058"/>
          </a:xfrm>
        </p:spPr>
        <p:txBody>
          <a:bodyPr>
            <a:normAutofit fontScale="25000" lnSpcReduction="20000"/>
          </a:bodyPr>
          <a:lstStyle/>
          <a:p>
            <a:pPr>
              <a:spcBef>
                <a:spcPts val="600"/>
              </a:spcBef>
            </a:pPr>
            <a:endParaRPr lang="fr-FR" dirty="0"/>
          </a:p>
          <a:p>
            <a:pPr algn="ctr">
              <a:spcBef>
                <a:spcPts val="600"/>
              </a:spcBef>
              <a:buNone/>
            </a:pPr>
            <a:endParaRPr lang="fr-FR" sz="9600" b="1" dirty="0"/>
          </a:p>
          <a:p>
            <a:pPr algn="ctr">
              <a:spcBef>
                <a:spcPts val="600"/>
              </a:spcBef>
              <a:buNone/>
            </a:pPr>
            <a:r>
              <a:rPr lang="fr-FR" sz="11200" b="1" dirty="0">
                <a:solidFill>
                  <a:srgbClr val="002F8E"/>
                </a:solidFill>
              </a:rPr>
              <a:t>Mention</a:t>
            </a:r>
          </a:p>
          <a:p>
            <a:pPr>
              <a:spcBef>
                <a:spcPts val="600"/>
              </a:spcBef>
            </a:pPr>
            <a:r>
              <a:rPr lang="fr-FR" sz="11200" b="1" dirty="0">
                <a:solidFill>
                  <a:srgbClr val="002F8E"/>
                </a:solidFill>
              </a:rPr>
              <a:t>Brieux OLLIVIER </a:t>
            </a:r>
            <a:r>
              <a:rPr lang="fr-FR" sz="9600" dirty="0">
                <a:solidFill>
                  <a:srgbClr val="002F8E"/>
                </a:solidFill>
              </a:rPr>
              <a:t>(Ecole Centrale de Nantes)</a:t>
            </a:r>
          </a:p>
          <a:p>
            <a:pPr>
              <a:spcBef>
                <a:spcPts val="600"/>
              </a:spcBef>
              <a:buNone/>
            </a:pPr>
            <a:r>
              <a:rPr lang="fr-FR" sz="9600" dirty="0">
                <a:solidFill>
                  <a:srgbClr val="002F8E"/>
                </a:solidFill>
              </a:rPr>
              <a:t>     « Rendre possible, rendre compte : l’éthique de l’ingénieur »</a:t>
            </a:r>
          </a:p>
          <a:p>
            <a:pPr algn="ctr">
              <a:spcBef>
                <a:spcPts val="600"/>
              </a:spcBef>
              <a:buNone/>
            </a:pPr>
            <a:endParaRPr lang="fr-FR" sz="9600" b="1" dirty="0">
              <a:solidFill>
                <a:srgbClr val="002F8E"/>
              </a:solidFill>
            </a:endParaRPr>
          </a:p>
          <a:p>
            <a:pPr algn="ctr">
              <a:spcBef>
                <a:spcPts val="600"/>
              </a:spcBef>
              <a:buNone/>
            </a:pPr>
            <a:r>
              <a:rPr lang="fr-FR" sz="11200" b="1" dirty="0">
                <a:solidFill>
                  <a:srgbClr val="002F8E"/>
                </a:solidFill>
              </a:rPr>
              <a:t>Diplôme</a:t>
            </a:r>
          </a:p>
          <a:p>
            <a:pPr>
              <a:spcBef>
                <a:spcPts val="600"/>
              </a:spcBef>
            </a:pPr>
            <a:r>
              <a:rPr lang="fr-FR" sz="11200" b="1" dirty="0">
                <a:solidFill>
                  <a:srgbClr val="002F8E"/>
                </a:solidFill>
              </a:rPr>
              <a:t>Maeva QUILLERE </a:t>
            </a:r>
            <a:r>
              <a:rPr lang="fr-FR" sz="9600" dirty="0">
                <a:solidFill>
                  <a:srgbClr val="002F8E"/>
                </a:solidFill>
              </a:rPr>
              <a:t>( ONIRIS  VET AGRO Nantes )</a:t>
            </a:r>
          </a:p>
          <a:p>
            <a:pPr>
              <a:spcBef>
                <a:spcPts val="600"/>
              </a:spcBef>
              <a:buNone/>
            </a:pPr>
            <a:r>
              <a:rPr lang="fr-FR" sz="9600" dirty="0">
                <a:solidFill>
                  <a:srgbClr val="002F8E"/>
                </a:solidFill>
              </a:rPr>
              <a:t>       « L’éthique scientifique à l’épreuve du vivant : recherche animale</a:t>
            </a:r>
            <a:r>
              <a:rPr lang="fr-FR" sz="9600" dirty="0" smtClean="0">
                <a:solidFill>
                  <a:srgbClr val="002F8E"/>
                </a:solidFill>
              </a:rPr>
              <a:t>, </a:t>
            </a:r>
            <a:r>
              <a:rPr lang="fr-FR" sz="9600" dirty="0">
                <a:solidFill>
                  <a:srgbClr val="002F8E"/>
                </a:solidFill>
              </a:rPr>
              <a:t>transparence et confiance sociétale »</a:t>
            </a:r>
          </a:p>
          <a:p>
            <a:pPr>
              <a:spcBef>
                <a:spcPts val="600"/>
              </a:spcBef>
              <a:buNone/>
            </a:pPr>
            <a:endParaRPr lang="fr-FR" sz="8000" dirty="0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xmlns="" id="{795C0C15-27BC-F9EF-1592-36F294C132C6}"/>
              </a:ext>
            </a:extLst>
          </p:cNvPr>
          <p:cNvSpPr txBox="1">
            <a:spLocks/>
          </p:cNvSpPr>
          <p:nvPr/>
        </p:nvSpPr>
        <p:spPr>
          <a:xfrm>
            <a:off x="4695136" y="332656"/>
            <a:ext cx="4053328" cy="14401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solidFill>
                  <a:srgbClr val="002F8E"/>
                </a:solidFill>
              </a:rPr>
              <a:t>Les résultats </a:t>
            </a:r>
          </a:p>
          <a:p>
            <a:r>
              <a:rPr lang="fr-FR" sz="2800" b="1" dirty="0">
                <a:solidFill>
                  <a:srgbClr val="002F8E"/>
                </a:solidFill>
              </a:rPr>
              <a:t>District 1510</a:t>
            </a:r>
          </a:p>
          <a:p>
            <a:endParaRPr lang="fr-FR" sz="3200" b="1" dirty="0"/>
          </a:p>
        </p:txBody>
      </p:sp>
      <p:pic>
        <p:nvPicPr>
          <p:cNvPr id="11" name="Image 10" descr="Une image contenant texte, Police, Graphique, graphisme&#10;&#10;Le contenu généré par l’IA peut être incorrect.">
            <a:extLst>
              <a:ext uri="{FF2B5EF4-FFF2-40B4-BE49-F238E27FC236}">
                <a16:creationId xmlns:a16="http://schemas.microsoft.com/office/drawing/2014/main" xmlns="" id="{2641F533-BA57-4374-FB2A-AD2018F88C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996" y="403641"/>
            <a:ext cx="4053328" cy="79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87600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xmlns="" id="{0E2C8D1A-9724-CCD6-18ED-A34F2EF2EC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F29C7BB4-CF2D-F02D-0BD3-7B83775ABA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48" y="1214422"/>
            <a:ext cx="7929618" cy="5286412"/>
          </a:xfrm>
        </p:spPr>
        <p:txBody>
          <a:bodyPr>
            <a:normAutofit fontScale="25000" lnSpcReduction="20000"/>
          </a:bodyPr>
          <a:lstStyle/>
          <a:p>
            <a:endParaRPr lang="fr-FR" dirty="0"/>
          </a:p>
          <a:p>
            <a:pPr>
              <a:spcBef>
                <a:spcPts val="600"/>
              </a:spcBef>
              <a:buNone/>
            </a:pPr>
            <a:r>
              <a:rPr lang="fr-FR" sz="8000" b="1" dirty="0"/>
              <a:t> </a:t>
            </a:r>
          </a:p>
          <a:p>
            <a:pPr algn="ctr">
              <a:spcBef>
                <a:spcPts val="0"/>
              </a:spcBef>
              <a:buNone/>
            </a:pPr>
            <a:r>
              <a:rPr lang="fr-FR" sz="11200" b="1" dirty="0"/>
              <a:t> </a:t>
            </a:r>
          </a:p>
          <a:p>
            <a:pPr algn="ctr">
              <a:spcBef>
                <a:spcPts val="0"/>
              </a:spcBef>
              <a:buNone/>
            </a:pPr>
            <a:r>
              <a:rPr lang="fr-FR" sz="11200" b="1" dirty="0">
                <a:solidFill>
                  <a:srgbClr val="002F8E"/>
                </a:solidFill>
              </a:rPr>
              <a:t>Diplôme</a:t>
            </a:r>
          </a:p>
          <a:p>
            <a:pPr algn="ctr">
              <a:spcBef>
                <a:spcPts val="0"/>
              </a:spcBef>
              <a:buNone/>
            </a:pPr>
            <a:endParaRPr lang="fr-FR" sz="7000" b="1" dirty="0">
              <a:solidFill>
                <a:srgbClr val="002F8E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fr-FR" sz="11200" b="1" dirty="0">
                <a:solidFill>
                  <a:srgbClr val="002F8E"/>
                </a:solidFill>
              </a:rPr>
              <a:t>Antoine FOUSSE </a:t>
            </a:r>
            <a:r>
              <a:rPr lang="fr-FR" sz="7000" b="1" dirty="0">
                <a:solidFill>
                  <a:srgbClr val="002F8E"/>
                </a:solidFill>
              </a:rPr>
              <a:t>( </a:t>
            </a:r>
            <a:r>
              <a:rPr lang="fr-FR" sz="9600" dirty="0">
                <a:solidFill>
                  <a:srgbClr val="002F8E"/>
                </a:solidFill>
              </a:rPr>
              <a:t>Faculté de Médecine  Université de Rouen </a:t>
            </a:r>
            <a:r>
              <a:rPr lang="fr-FR" sz="7000" b="1" dirty="0">
                <a:solidFill>
                  <a:srgbClr val="002F8E"/>
                </a:solidFill>
              </a:rPr>
              <a:t>)</a:t>
            </a:r>
          </a:p>
          <a:p>
            <a:pPr>
              <a:spcBef>
                <a:spcPts val="0"/>
              </a:spcBef>
              <a:buNone/>
            </a:pPr>
            <a:endParaRPr lang="fr-FR" sz="7000" b="1" dirty="0">
              <a:solidFill>
                <a:srgbClr val="002F8E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fr-FR" sz="11200" dirty="0">
                <a:solidFill>
                  <a:srgbClr val="002F8E"/>
                </a:solidFill>
              </a:rPr>
              <a:t>« Comment les humanités peuvent-elles nous aider à donner un sens à l’éthique médicale ? »</a:t>
            </a:r>
          </a:p>
          <a:p>
            <a:pPr algn="ctr">
              <a:spcBef>
                <a:spcPts val="0"/>
              </a:spcBef>
              <a:buNone/>
            </a:pPr>
            <a:endParaRPr lang="fr-FR" sz="9600" b="1" dirty="0">
              <a:solidFill>
                <a:srgbClr val="002F8E"/>
              </a:solidFill>
            </a:endParaRPr>
          </a:p>
          <a:p>
            <a:pPr algn="ctr">
              <a:spcBef>
                <a:spcPts val="0"/>
              </a:spcBef>
              <a:buNone/>
            </a:pPr>
            <a:endParaRPr lang="fr-FR" sz="9600" b="1" dirty="0"/>
          </a:p>
          <a:p>
            <a:pPr algn="ctr">
              <a:spcBef>
                <a:spcPts val="0"/>
              </a:spcBef>
              <a:buNone/>
            </a:pPr>
            <a:endParaRPr lang="fr-FR" sz="8000" b="1" dirty="0"/>
          </a:p>
          <a:p>
            <a:pPr>
              <a:spcBef>
                <a:spcPts val="0"/>
              </a:spcBef>
              <a:buNone/>
            </a:pPr>
            <a:r>
              <a:rPr lang="fr-FR" sz="7200" dirty="0"/>
              <a:t> </a:t>
            </a:r>
          </a:p>
          <a:p>
            <a:pPr>
              <a:buNone/>
            </a:pPr>
            <a:r>
              <a:rPr lang="fr-FR" sz="8000" dirty="0"/>
              <a:t> </a:t>
            </a:r>
          </a:p>
          <a:p>
            <a:pPr>
              <a:buNone/>
            </a:pPr>
            <a:endParaRPr lang="fr-FR" sz="5600" dirty="0"/>
          </a:p>
          <a:p>
            <a:pPr>
              <a:buNone/>
            </a:pPr>
            <a:r>
              <a:rPr lang="fr-FR" sz="5600" dirty="0"/>
              <a:t> </a:t>
            </a:r>
          </a:p>
          <a:p>
            <a:r>
              <a:rPr lang="fr-FR" dirty="0"/>
              <a:t> </a:t>
            </a:r>
          </a:p>
          <a:p>
            <a:endParaRPr lang="fr-FR" dirty="0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xmlns="" id="{6356219A-AC48-6336-E80C-E46407A039A5}"/>
              </a:ext>
            </a:extLst>
          </p:cNvPr>
          <p:cNvSpPr txBox="1">
            <a:spLocks/>
          </p:cNvSpPr>
          <p:nvPr/>
        </p:nvSpPr>
        <p:spPr>
          <a:xfrm>
            <a:off x="4691463" y="260648"/>
            <a:ext cx="4053328" cy="14401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solidFill>
                  <a:srgbClr val="002F8E"/>
                </a:solidFill>
              </a:rPr>
              <a:t>Les résultats </a:t>
            </a:r>
          </a:p>
          <a:p>
            <a:r>
              <a:rPr lang="fr-FR" sz="2800" b="1" dirty="0">
                <a:solidFill>
                  <a:srgbClr val="002F8E"/>
                </a:solidFill>
              </a:rPr>
              <a:t>District 1640</a:t>
            </a:r>
          </a:p>
          <a:p>
            <a:endParaRPr lang="fr-FR" sz="3200" b="1" dirty="0"/>
          </a:p>
        </p:txBody>
      </p:sp>
      <p:pic>
        <p:nvPicPr>
          <p:cNvPr id="11" name="Image 10" descr="Une image contenant texte, Police, Graphique, graphisme&#10;&#10;Le contenu généré par l’IA peut être incorrect.">
            <a:extLst>
              <a:ext uri="{FF2B5EF4-FFF2-40B4-BE49-F238E27FC236}">
                <a16:creationId xmlns:a16="http://schemas.microsoft.com/office/drawing/2014/main" xmlns="" id="{45B9073F-6DC5-A8E4-34AF-5F5BD4846D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996" y="403641"/>
            <a:ext cx="4053328" cy="79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37774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xmlns="" id="{27852544-89C5-FEDA-3AEA-CDB99E3751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A51CB5BE-6173-0DF0-6D91-0456FDF8C0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768" y="620689"/>
            <a:ext cx="8748464" cy="5256584"/>
          </a:xfrm>
        </p:spPr>
        <p:txBody>
          <a:bodyPr>
            <a:normAutofit fontScale="25000" lnSpcReduction="20000"/>
          </a:bodyPr>
          <a:lstStyle/>
          <a:p>
            <a:endParaRPr lang="fr-FR" dirty="0"/>
          </a:p>
          <a:p>
            <a:pPr algn="ctr">
              <a:buNone/>
            </a:pPr>
            <a:endParaRPr lang="fr-FR" sz="9600" b="1" dirty="0"/>
          </a:p>
          <a:p>
            <a:pPr algn="ctr">
              <a:buNone/>
            </a:pPr>
            <a:r>
              <a:rPr lang="fr-FR" sz="9600" b="1" dirty="0">
                <a:solidFill>
                  <a:srgbClr val="002F8E"/>
                </a:solidFill>
              </a:rPr>
              <a:t> Mention</a:t>
            </a:r>
          </a:p>
          <a:p>
            <a:pPr algn="ctr">
              <a:buNone/>
            </a:pPr>
            <a:endParaRPr lang="fr-FR" sz="9600" b="1" dirty="0">
              <a:solidFill>
                <a:srgbClr val="002F8E"/>
              </a:solidFill>
            </a:endParaRPr>
          </a:p>
          <a:p>
            <a:pPr>
              <a:spcBef>
                <a:spcPts val="0"/>
              </a:spcBef>
            </a:pPr>
            <a:r>
              <a:rPr lang="fr-FR" sz="9600" b="1" dirty="0">
                <a:solidFill>
                  <a:srgbClr val="002F8E"/>
                </a:solidFill>
              </a:rPr>
              <a:t>Clémence BABAGBETO </a:t>
            </a:r>
            <a:r>
              <a:rPr lang="fr-FR" sz="9600" dirty="0">
                <a:solidFill>
                  <a:srgbClr val="002F8E"/>
                </a:solidFill>
              </a:rPr>
              <a:t>(Ecole Normale Supérieure de Rennes)</a:t>
            </a:r>
          </a:p>
          <a:p>
            <a:pPr>
              <a:spcBef>
                <a:spcPts val="0"/>
              </a:spcBef>
              <a:buNone/>
            </a:pPr>
            <a:r>
              <a:rPr lang="fr-FR" sz="9600" dirty="0">
                <a:solidFill>
                  <a:srgbClr val="002F8E"/>
                </a:solidFill>
              </a:rPr>
              <a:t>« L’exil ou l’ancrage : le nouveau dilemme éthique de la jeunesse française »</a:t>
            </a:r>
          </a:p>
          <a:p>
            <a:pPr>
              <a:spcBef>
                <a:spcPts val="0"/>
              </a:spcBef>
              <a:buNone/>
            </a:pPr>
            <a:endParaRPr lang="fr-FR" sz="9600" dirty="0">
              <a:solidFill>
                <a:srgbClr val="002F8E"/>
              </a:solidFill>
            </a:endParaRPr>
          </a:p>
          <a:p>
            <a:pPr algn="ctr">
              <a:spcBef>
                <a:spcPts val="0"/>
              </a:spcBef>
              <a:buNone/>
            </a:pPr>
            <a:r>
              <a:rPr lang="fr-FR" sz="4400" b="1" dirty="0">
                <a:solidFill>
                  <a:srgbClr val="002F8E"/>
                </a:solidFill>
              </a:rPr>
              <a:t> </a:t>
            </a:r>
            <a:r>
              <a:rPr lang="fr-FR" sz="8000" b="1" dirty="0">
                <a:solidFill>
                  <a:srgbClr val="002F8E"/>
                </a:solidFill>
              </a:rPr>
              <a:t> </a:t>
            </a:r>
            <a:r>
              <a:rPr lang="fr-FR" sz="9600" b="1" dirty="0">
                <a:solidFill>
                  <a:srgbClr val="002F8E"/>
                </a:solidFill>
              </a:rPr>
              <a:t>Diplôme</a:t>
            </a:r>
          </a:p>
          <a:p>
            <a:pPr algn="ctr">
              <a:spcBef>
                <a:spcPts val="0"/>
              </a:spcBef>
              <a:buNone/>
            </a:pPr>
            <a:endParaRPr lang="fr-FR" sz="8000" b="1" dirty="0">
              <a:solidFill>
                <a:srgbClr val="002F8E"/>
              </a:solidFill>
            </a:endParaRPr>
          </a:p>
          <a:p>
            <a:pPr>
              <a:spcBef>
                <a:spcPts val="0"/>
              </a:spcBef>
            </a:pPr>
            <a:r>
              <a:rPr lang="fr-FR" sz="9600" b="1" dirty="0" err="1">
                <a:solidFill>
                  <a:srgbClr val="002F8E"/>
                </a:solidFill>
              </a:rPr>
              <a:t>Meavea</a:t>
            </a:r>
            <a:r>
              <a:rPr lang="fr-FR" sz="9600" b="1" dirty="0">
                <a:solidFill>
                  <a:srgbClr val="002F8E"/>
                </a:solidFill>
              </a:rPr>
              <a:t> LEPOUTRE </a:t>
            </a:r>
            <a:r>
              <a:rPr lang="fr-FR" sz="8000" dirty="0">
                <a:solidFill>
                  <a:srgbClr val="002F8E"/>
                </a:solidFill>
              </a:rPr>
              <a:t>(</a:t>
            </a:r>
            <a:r>
              <a:rPr lang="fr-FR" sz="9600" dirty="0">
                <a:solidFill>
                  <a:srgbClr val="002F8E"/>
                </a:solidFill>
              </a:rPr>
              <a:t>Institut Agro Rennes Angers)</a:t>
            </a:r>
          </a:p>
          <a:p>
            <a:pPr>
              <a:spcBef>
                <a:spcPts val="0"/>
              </a:spcBef>
              <a:buNone/>
            </a:pPr>
            <a:r>
              <a:rPr lang="fr-FR" sz="9600" dirty="0">
                <a:solidFill>
                  <a:srgbClr val="002F8E"/>
                </a:solidFill>
              </a:rPr>
              <a:t>« Lobbies de l’élevage : jusqu’où leur influence peut-elle rester légitime ? »</a:t>
            </a:r>
            <a:endParaRPr lang="fr-FR" dirty="0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xmlns="" id="{E169A9EB-702F-370E-41E0-D434FACF338C}"/>
              </a:ext>
            </a:extLst>
          </p:cNvPr>
          <p:cNvSpPr txBox="1">
            <a:spLocks/>
          </p:cNvSpPr>
          <p:nvPr/>
        </p:nvSpPr>
        <p:spPr>
          <a:xfrm>
            <a:off x="4695136" y="332656"/>
            <a:ext cx="4053328" cy="14401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solidFill>
                  <a:srgbClr val="002F8E"/>
                </a:solidFill>
              </a:rPr>
              <a:t>Les résultats </a:t>
            </a:r>
          </a:p>
          <a:p>
            <a:r>
              <a:rPr lang="fr-FR" sz="2800" b="1" dirty="0">
                <a:solidFill>
                  <a:srgbClr val="002F8E"/>
                </a:solidFill>
              </a:rPr>
              <a:t>District 1650</a:t>
            </a:r>
          </a:p>
          <a:p>
            <a:endParaRPr lang="fr-FR" sz="3200" b="1" dirty="0"/>
          </a:p>
        </p:txBody>
      </p:sp>
      <p:pic>
        <p:nvPicPr>
          <p:cNvPr id="11" name="Image 10" descr="Une image contenant texte, Police, Graphique, graphisme&#10;&#10;Le contenu généré par l’IA peut être incorrect.">
            <a:extLst>
              <a:ext uri="{FF2B5EF4-FFF2-40B4-BE49-F238E27FC236}">
                <a16:creationId xmlns:a16="http://schemas.microsoft.com/office/drawing/2014/main" xmlns="" id="{E1B6CFAF-EEEF-3F8B-FF0A-29C5F2D94D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996" y="403641"/>
            <a:ext cx="4053328" cy="79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803110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xmlns="" id="{2F1B597D-2351-8012-33F3-E4E5CEB665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05E8EEAA-AE20-9512-5A32-F842FE6D91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472" y="1529408"/>
            <a:ext cx="8178132" cy="5328592"/>
          </a:xfrm>
        </p:spPr>
        <p:txBody>
          <a:bodyPr>
            <a:normAutofit/>
          </a:bodyPr>
          <a:lstStyle/>
          <a:p>
            <a:pPr marL="228600" indent="-228600" algn="ctr" rtl="0" eaLnBrk="1" latinLnBrk="0" hangingPunct="1">
              <a:lnSpc>
                <a:spcPct val="120000"/>
              </a:lnSpc>
              <a:spcBef>
                <a:spcPts val="600"/>
              </a:spcBef>
              <a:buNone/>
            </a:pPr>
            <a:r>
              <a:rPr lang="fr-FR" sz="2400" dirty="0">
                <a:solidFill>
                  <a:srgbClr val="002F8E"/>
                </a:solidFill>
                <a:effectLst/>
                <a:latin typeface="Gill Sans MT" panose="020B0502020104020203" pitchFamily="34" charset="0"/>
              </a:rPr>
              <a:t>Diplôme</a:t>
            </a:r>
          </a:p>
          <a:p>
            <a:pPr marL="228600" indent="-228600" algn="ctr" rtl="0" eaLnBrk="1" latinLnBrk="0" hangingPunct="1">
              <a:lnSpc>
                <a:spcPct val="120000"/>
              </a:lnSpc>
              <a:spcBef>
                <a:spcPts val="0"/>
              </a:spcBef>
              <a:buNone/>
            </a:pPr>
            <a:endParaRPr lang="fr-FR" sz="3400" dirty="0">
              <a:solidFill>
                <a:srgbClr val="002F8E"/>
              </a:solidFill>
              <a:effectLst/>
              <a:latin typeface="Gill Sans MT" panose="020B0502020104020203" pitchFamily="34" charset="0"/>
            </a:endParaRPr>
          </a:p>
          <a:p>
            <a:pPr marL="228600" indent="-228600" algn="l" rtl="0" eaLnBrk="1" latinLnBrk="0" hangingPunct="1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800" b="1" dirty="0">
                <a:solidFill>
                  <a:srgbClr val="002F8E"/>
                </a:solidFill>
                <a:effectLst/>
                <a:latin typeface="Times New Roman" pitchFamily="18" charset="0"/>
                <a:cs typeface="Times New Roman" pitchFamily="18" charset="0"/>
              </a:rPr>
              <a:t>Clément LHOMME </a:t>
            </a:r>
            <a:r>
              <a:rPr lang="fr-FR" sz="2800" dirty="0">
                <a:solidFill>
                  <a:srgbClr val="002F8E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2400" dirty="0">
                <a:solidFill>
                  <a:srgbClr val="002F8E"/>
                </a:solidFill>
                <a:effectLst/>
                <a:latin typeface="Times New Roman" pitchFamily="18" charset="0"/>
                <a:cs typeface="Times New Roman" pitchFamily="18" charset="0"/>
              </a:rPr>
              <a:t>SUPII MECAVENIR)</a:t>
            </a:r>
          </a:p>
          <a:p>
            <a:pPr marL="228600" indent="-228600" algn="l" rtl="0" eaLnBrk="1" latinLnBrk="0" hangingPunct="1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2400" dirty="0">
                <a:solidFill>
                  <a:srgbClr val="002F8E"/>
                </a:solidFill>
                <a:effectLst/>
                <a:latin typeface="Times New Roman" pitchFamily="18" charset="0"/>
                <a:cs typeface="Times New Roman" pitchFamily="18" charset="0"/>
              </a:rPr>
              <a:t>« L’éthique professionnelle à l’épreuve des contraintes industrielles</a:t>
            </a:r>
            <a:r>
              <a:rPr lang="fr-FR" sz="2400" dirty="0">
                <a:solidFill>
                  <a:srgbClr val="002F8E"/>
                </a:solidFill>
                <a:latin typeface="Times New Roman" pitchFamily="18" charset="0"/>
                <a:cs typeface="Times New Roman" pitchFamily="18" charset="0"/>
              </a:rPr>
              <a:t> »</a:t>
            </a:r>
          </a:p>
          <a:p>
            <a:pPr marL="228600" indent="-228600" algn="l" rtl="0" eaLnBrk="1" latinLnBrk="0" hangingPunct="1">
              <a:lnSpc>
                <a:spcPct val="120000"/>
              </a:lnSpc>
              <a:spcBef>
                <a:spcPts val="0"/>
              </a:spcBef>
              <a:buNone/>
            </a:pPr>
            <a:endParaRPr lang="fr-FR" sz="2400" dirty="0">
              <a:solidFill>
                <a:srgbClr val="002F8E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fr-FR" sz="2800" b="1" dirty="0" err="1">
                <a:solidFill>
                  <a:srgbClr val="002F8E"/>
                </a:solidFill>
                <a:latin typeface="Times New Roman" pitchFamily="18" charset="0"/>
                <a:cs typeface="Times New Roman" pitchFamily="18" charset="0"/>
              </a:rPr>
              <a:t>Kamila</a:t>
            </a:r>
            <a:r>
              <a:rPr lang="fr-FR" sz="2800" b="1" dirty="0">
                <a:solidFill>
                  <a:srgbClr val="002F8E"/>
                </a:solidFill>
                <a:latin typeface="Times New Roman" pitchFamily="18" charset="0"/>
                <a:cs typeface="Times New Roman" pitchFamily="18" charset="0"/>
              </a:rPr>
              <a:t> HOCINE </a:t>
            </a:r>
            <a:r>
              <a:rPr lang="fr-FR" sz="2800" dirty="0">
                <a:solidFill>
                  <a:srgbClr val="002F8E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2400" dirty="0">
                <a:solidFill>
                  <a:srgbClr val="002F8E"/>
                </a:solidFill>
                <a:latin typeface="Times New Roman" pitchFamily="18" charset="0"/>
                <a:cs typeface="Times New Roman" pitchFamily="18" charset="0"/>
              </a:rPr>
              <a:t>SUPII MECAVENIR)</a:t>
            </a:r>
          </a:p>
          <a:p>
            <a:pPr>
              <a:spcBef>
                <a:spcPts val="0"/>
              </a:spcBef>
              <a:buNone/>
            </a:pPr>
            <a:r>
              <a:rPr lang="fr-FR" sz="2400" dirty="0">
                <a:solidFill>
                  <a:srgbClr val="002F8E"/>
                </a:solidFill>
                <a:latin typeface="Times New Roman" pitchFamily="18" charset="0"/>
                <a:cs typeface="Times New Roman" pitchFamily="18" charset="0"/>
              </a:rPr>
              <a:t>«  Décider sous contrainte : l’éthique à l’épreuve de l’action professionnelle »</a:t>
            </a:r>
          </a:p>
          <a:p>
            <a:pPr marL="228600" indent="-228600" algn="l" rtl="0" eaLnBrk="1" latinLnBrk="0" hangingPunct="1">
              <a:lnSpc>
                <a:spcPct val="120000"/>
              </a:lnSpc>
              <a:spcBef>
                <a:spcPts val="0"/>
              </a:spcBef>
              <a:buNone/>
            </a:pPr>
            <a:endParaRPr lang="fr-FR" sz="2400" dirty="0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xmlns="" id="{CBD146D9-898B-B18F-F9E6-A0617AC78A0D}"/>
              </a:ext>
            </a:extLst>
          </p:cNvPr>
          <p:cNvSpPr txBox="1">
            <a:spLocks/>
          </p:cNvSpPr>
          <p:nvPr/>
        </p:nvSpPr>
        <p:spPr>
          <a:xfrm>
            <a:off x="4604752" y="332656"/>
            <a:ext cx="4053328" cy="14401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solidFill>
                  <a:srgbClr val="002F8E"/>
                </a:solidFill>
              </a:rPr>
              <a:t>Les résultats </a:t>
            </a:r>
          </a:p>
          <a:p>
            <a:r>
              <a:rPr lang="fr-FR" sz="2800" b="1" dirty="0">
                <a:solidFill>
                  <a:srgbClr val="002F8E"/>
                </a:solidFill>
              </a:rPr>
              <a:t>District 1660</a:t>
            </a:r>
          </a:p>
          <a:p>
            <a:endParaRPr lang="fr-FR" sz="3200" b="1" dirty="0"/>
          </a:p>
        </p:txBody>
      </p:sp>
      <p:pic>
        <p:nvPicPr>
          <p:cNvPr id="11" name="Image 10" descr="Une image contenant texte, Police, Graphique, graphisme&#10;&#10;Le contenu généré par l’IA peut être incorrect.">
            <a:extLst>
              <a:ext uri="{FF2B5EF4-FFF2-40B4-BE49-F238E27FC236}">
                <a16:creationId xmlns:a16="http://schemas.microsoft.com/office/drawing/2014/main" xmlns="" id="{82008DFC-87C7-5800-3414-4B540963ED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996" y="403641"/>
            <a:ext cx="4053328" cy="79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76462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xmlns="" id="{23DEDC09-40E7-0C3C-1823-E059FEAD2F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2BA5F556-E338-F5D5-9227-4B61A1C033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48" y="1214422"/>
            <a:ext cx="7929618" cy="5286412"/>
          </a:xfrm>
        </p:spPr>
        <p:txBody>
          <a:bodyPr>
            <a:normAutofit fontScale="25000" lnSpcReduction="20000"/>
          </a:bodyPr>
          <a:lstStyle/>
          <a:p>
            <a:endParaRPr lang="fr-FR" dirty="0"/>
          </a:p>
          <a:p>
            <a:pPr algn="ctr">
              <a:buNone/>
            </a:pPr>
            <a:r>
              <a:rPr lang="fr-FR" sz="8000" b="1" dirty="0">
                <a:solidFill>
                  <a:srgbClr val="002F8E"/>
                </a:solidFill>
              </a:rPr>
              <a:t>Diplôme</a:t>
            </a:r>
          </a:p>
          <a:p>
            <a:pPr algn="ctr">
              <a:buNone/>
            </a:pPr>
            <a:endParaRPr lang="fr-FR" sz="8000" b="1" dirty="0">
              <a:solidFill>
                <a:srgbClr val="002F8E"/>
              </a:solidFill>
            </a:endParaRPr>
          </a:p>
          <a:p>
            <a:pPr>
              <a:spcBef>
                <a:spcPts val="0"/>
              </a:spcBef>
            </a:pPr>
            <a:r>
              <a:rPr lang="fr-FR" sz="8000" dirty="0">
                <a:solidFill>
                  <a:srgbClr val="002F8E"/>
                </a:solidFill>
              </a:rPr>
              <a:t> </a:t>
            </a:r>
            <a:r>
              <a:rPr lang="fr-FR" sz="8000" b="1" dirty="0">
                <a:solidFill>
                  <a:srgbClr val="002F8E"/>
                </a:solidFill>
              </a:rPr>
              <a:t>Jade BOUMARFAF </a:t>
            </a:r>
            <a:r>
              <a:rPr lang="fr-FR" sz="8000" dirty="0">
                <a:solidFill>
                  <a:srgbClr val="002F8E"/>
                </a:solidFill>
              </a:rPr>
              <a:t>(Université d’Artois Faculté de Droit)</a:t>
            </a:r>
          </a:p>
          <a:p>
            <a:pPr>
              <a:spcBef>
                <a:spcPts val="600"/>
              </a:spcBef>
              <a:buNone/>
            </a:pPr>
            <a:r>
              <a:rPr lang="fr-FR" sz="8000" dirty="0">
                <a:solidFill>
                  <a:srgbClr val="002F8E"/>
                </a:solidFill>
              </a:rPr>
              <a:t>« Le procès de l’élu politique : quand le gouvernant est juge et que le juge gouverne »</a:t>
            </a:r>
          </a:p>
          <a:p>
            <a:pPr>
              <a:spcBef>
                <a:spcPts val="600"/>
              </a:spcBef>
              <a:buNone/>
            </a:pPr>
            <a:endParaRPr lang="fr-FR" sz="8000" dirty="0">
              <a:solidFill>
                <a:srgbClr val="002F8E"/>
              </a:solidFill>
            </a:endParaRPr>
          </a:p>
          <a:p>
            <a:pPr>
              <a:spcBef>
                <a:spcPts val="600"/>
              </a:spcBef>
            </a:pPr>
            <a:r>
              <a:rPr lang="fr-FR" sz="8000" b="1" dirty="0">
                <a:solidFill>
                  <a:srgbClr val="002F8E"/>
                </a:solidFill>
              </a:rPr>
              <a:t>Emma DEMOULIERE</a:t>
            </a:r>
            <a:r>
              <a:rPr lang="fr-FR" sz="8000" dirty="0">
                <a:solidFill>
                  <a:srgbClr val="002F8E"/>
                </a:solidFill>
              </a:rPr>
              <a:t> (Université d’Artois Faculté de Droit)</a:t>
            </a:r>
          </a:p>
          <a:p>
            <a:pPr>
              <a:spcBef>
                <a:spcPts val="600"/>
              </a:spcBef>
              <a:buNone/>
            </a:pPr>
            <a:r>
              <a:rPr lang="fr-FR" sz="8000" b="1" dirty="0">
                <a:solidFill>
                  <a:srgbClr val="002F8E"/>
                </a:solidFill>
              </a:rPr>
              <a:t>«</a:t>
            </a:r>
            <a:r>
              <a:rPr lang="fr-FR" sz="8000" dirty="0">
                <a:solidFill>
                  <a:srgbClr val="002F8E"/>
                </a:solidFill>
              </a:rPr>
              <a:t> Le conseil Supérieur de la Magistrature est-il Corporatiste</a:t>
            </a:r>
            <a:r>
              <a:rPr lang="fr-FR" sz="8000" b="1" dirty="0">
                <a:solidFill>
                  <a:srgbClr val="002F8E"/>
                </a:solidFill>
              </a:rPr>
              <a:t>? »</a:t>
            </a:r>
          </a:p>
          <a:p>
            <a:pPr>
              <a:spcBef>
                <a:spcPts val="600"/>
              </a:spcBef>
              <a:buNone/>
            </a:pPr>
            <a:endParaRPr lang="fr-FR" sz="8000" b="1" dirty="0">
              <a:solidFill>
                <a:srgbClr val="002F8E"/>
              </a:solidFill>
            </a:endParaRPr>
          </a:p>
          <a:p>
            <a:pPr>
              <a:spcBef>
                <a:spcPts val="600"/>
              </a:spcBef>
            </a:pPr>
            <a:r>
              <a:rPr lang="fr-FR" sz="8000" b="1" dirty="0">
                <a:solidFill>
                  <a:srgbClr val="002F8E"/>
                </a:solidFill>
              </a:rPr>
              <a:t>Louna GENGEMBRE</a:t>
            </a:r>
            <a:r>
              <a:rPr lang="fr-FR" sz="8000" dirty="0">
                <a:solidFill>
                  <a:srgbClr val="002F8E"/>
                </a:solidFill>
              </a:rPr>
              <a:t> (Université d’Artois Faculté de Droit)</a:t>
            </a:r>
          </a:p>
          <a:p>
            <a:pPr>
              <a:spcBef>
                <a:spcPts val="600"/>
              </a:spcBef>
              <a:buNone/>
            </a:pPr>
            <a:r>
              <a:rPr lang="fr-FR" sz="8000" b="1" dirty="0">
                <a:solidFill>
                  <a:srgbClr val="002F8E"/>
                </a:solidFill>
              </a:rPr>
              <a:t>« </a:t>
            </a:r>
            <a:r>
              <a:rPr lang="fr-FR" sz="8000" dirty="0">
                <a:solidFill>
                  <a:srgbClr val="002F8E"/>
                </a:solidFill>
              </a:rPr>
              <a:t>La vie sous vitrine : sauvegarder ou exposer un dilemme éthique contemporain »</a:t>
            </a:r>
          </a:p>
          <a:p>
            <a:pPr>
              <a:spcBef>
                <a:spcPts val="600"/>
              </a:spcBef>
              <a:buNone/>
            </a:pPr>
            <a:endParaRPr lang="fr-FR" sz="8000" dirty="0">
              <a:solidFill>
                <a:srgbClr val="002F8E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fr-FR" sz="8000" b="1" dirty="0">
                <a:solidFill>
                  <a:srgbClr val="002F8E"/>
                </a:solidFill>
              </a:rPr>
              <a:t> </a:t>
            </a:r>
          </a:p>
          <a:p>
            <a:endParaRPr lang="fr-FR" dirty="0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xmlns="" id="{78736C8A-3DC2-69EA-E0CB-A32E3B4173A9}"/>
              </a:ext>
            </a:extLst>
          </p:cNvPr>
          <p:cNvSpPr txBox="1">
            <a:spLocks/>
          </p:cNvSpPr>
          <p:nvPr/>
        </p:nvSpPr>
        <p:spPr>
          <a:xfrm>
            <a:off x="4695136" y="332656"/>
            <a:ext cx="4053328" cy="14401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solidFill>
                  <a:srgbClr val="002F8E"/>
                </a:solidFill>
              </a:rPr>
              <a:t>Les résultats </a:t>
            </a:r>
          </a:p>
          <a:p>
            <a:r>
              <a:rPr lang="fr-FR" sz="2800" b="1" dirty="0">
                <a:solidFill>
                  <a:srgbClr val="002F8E"/>
                </a:solidFill>
              </a:rPr>
              <a:t>District 1670</a:t>
            </a:r>
          </a:p>
          <a:p>
            <a:endParaRPr lang="fr-FR" sz="3200" b="1" dirty="0"/>
          </a:p>
        </p:txBody>
      </p:sp>
      <p:pic>
        <p:nvPicPr>
          <p:cNvPr id="11" name="Image 10" descr="Une image contenant texte, Police, Graphique, graphisme&#10;&#10;Le contenu généré par l’IA peut être incorrect.">
            <a:extLst>
              <a:ext uri="{FF2B5EF4-FFF2-40B4-BE49-F238E27FC236}">
                <a16:creationId xmlns:a16="http://schemas.microsoft.com/office/drawing/2014/main" xmlns="" id="{500BD73B-D308-A52A-153E-AAF3282333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996" y="403641"/>
            <a:ext cx="4053328" cy="79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992084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xmlns="" id="{A0EFDC03-1F18-7A3F-6F9A-50489A281D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7CDBB621-5F27-CFEC-1381-F3EBA0187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340768"/>
            <a:ext cx="8496944" cy="5286412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endParaRPr lang="fr-FR" sz="2600" b="1" dirty="0"/>
          </a:p>
          <a:p>
            <a:pPr algn="ctr">
              <a:buNone/>
            </a:pPr>
            <a:r>
              <a:rPr lang="fr-FR" sz="2600" b="1" dirty="0">
                <a:solidFill>
                  <a:srgbClr val="002F8E"/>
                </a:solidFill>
              </a:rPr>
              <a:t>Mention</a:t>
            </a:r>
          </a:p>
          <a:p>
            <a:r>
              <a:rPr lang="fr-FR" sz="2800" b="1" dirty="0">
                <a:solidFill>
                  <a:srgbClr val="002F8E"/>
                </a:solidFill>
              </a:rPr>
              <a:t>Clotilde CHOMPRET( </a:t>
            </a:r>
            <a:r>
              <a:rPr lang="fr-FR" sz="2600" dirty="0">
                <a:solidFill>
                  <a:srgbClr val="002F8E"/>
                </a:solidFill>
              </a:rPr>
              <a:t>Université de Strasbourg, Faculté de Médecine, maïeutique et Sciences de la Santé)</a:t>
            </a:r>
          </a:p>
          <a:p>
            <a:pPr>
              <a:spcBef>
                <a:spcPts val="600"/>
              </a:spcBef>
              <a:buNone/>
            </a:pPr>
            <a:r>
              <a:rPr lang="fr-FR" sz="2600" dirty="0">
                <a:solidFill>
                  <a:srgbClr val="002F8E"/>
                </a:solidFill>
              </a:rPr>
              <a:t>« Le serment d’Hippocrate face aux évolutions bioéthiques  »</a:t>
            </a:r>
          </a:p>
          <a:p>
            <a:pPr>
              <a:spcBef>
                <a:spcPts val="600"/>
              </a:spcBef>
            </a:pPr>
            <a:endParaRPr lang="fr-FR" sz="2600" dirty="0">
              <a:solidFill>
                <a:srgbClr val="002F8E"/>
              </a:solidFill>
            </a:endParaRPr>
          </a:p>
          <a:p>
            <a:pPr>
              <a:spcBef>
                <a:spcPts val="600"/>
              </a:spcBef>
            </a:pPr>
            <a:r>
              <a:rPr lang="fr-FR" sz="2800" b="1" dirty="0">
                <a:solidFill>
                  <a:srgbClr val="002F8E"/>
                </a:solidFill>
              </a:rPr>
              <a:t>Adam AK </a:t>
            </a:r>
            <a:r>
              <a:rPr lang="fr-FR" sz="2600" dirty="0">
                <a:solidFill>
                  <a:srgbClr val="002F8E"/>
                </a:solidFill>
              </a:rPr>
              <a:t>( Université de Strasbourg </a:t>
            </a:r>
            <a:r>
              <a:rPr lang="fr-FR" sz="2600" dirty="0" smtClean="0">
                <a:solidFill>
                  <a:srgbClr val="002F8E"/>
                </a:solidFill>
              </a:rPr>
              <a:t>Sciences PO Strasbourg)</a:t>
            </a:r>
            <a:endParaRPr lang="fr-FR" sz="2600" dirty="0">
              <a:solidFill>
                <a:srgbClr val="002F8E"/>
              </a:solidFill>
            </a:endParaRPr>
          </a:p>
          <a:p>
            <a:pPr>
              <a:spcBef>
                <a:spcPts val="600"/>
              </a:spcBef>
              <a:buNone/>
            </a:pPr>
            <a:r>
              <a:rPr lang="fr-FR" sz="2600" dirty="0">
                <a:solidFill>
                  <a:srgbClr val="002F8E"/>
                </a:solidFill>
              </a:rPr>
              <a:t>« Ethique professionnelle et gestion des abattoirs : bien-être animal et responsabilité financière »</a:t>
            </a:r>
          </a:p>
          <a:p>
            <a:pPr>
              <a:spcBef>
                <a:spcPts val="600"/>
              </a:spcBef>
              <a:buNone/>
            </a:pPr>
            <a:endParaRPr lang="fr-FR" sz="1900" dirty="0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xmlns="" id="{FA736F64-A406-39B7-8ECC-8CAB9FBE84E7}"/>
              </a:ext>
            </a:extLst>
          </p:cNvPr>
          <p:cNvSpPr txBox="1">
            <a:spLocks/>
          </p:cNvSpPr>
          <p:nvPr/>
        </p:nvSpPr>
        <p:spPr>
          <a:xfrm>
            <a:off x="4695136" y="332656"/>
            <a:ext cx="4053328" cy="14401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solidFill>
                  <a:srgbClr val="002F8E"/>
                </a:solidFill>
              </a:rPr>
              <a:t>Les résultats </a:t>
            </a:r>
          </a:p>
          <a:p>
            <a:r>
              <a:rPr lang="fr-FR" sz="2800" b="1" dirty="0">
                <a:solidFill>
                  <a:srgbClr val="002F8E"/>
                </a:solidFill>
              </a:rPr>
              <a:t>District 1680</a:t>
            </a:r>
          </a:p>
          <a:p>
            <a:endParaRPr lang="fr-FR" sz="3200" b="1" dirty="0"/>
          </a:p>
        </p:txBody>
      </p:sp>
      <p:pic>
        <p:nvPicPr>
          <p:cNvPr id="11" name="Image 10" descr="Une image contenant texte, Police, Graphique, graphisme&#10;&#10;Le contenu généré par l’IA peut être incorrect.">
            <a:extLst>
              <a:ext uri="{FF2B5EF4-FFF2-40B4-BE49-F238E27FC236}">
                <a16:creationId xmlns:a16="http://schemas.microsoft.com/office/drawing/2014/main" xmlns="" id="{24512D01-8777-F2CA-BE51-EF17DD2227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2910" y="285728"/>
            <a:ext cx="4053328" cy="79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29499289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Galerie">
      <a:dk1>
        <a:sysClr val="windowText" lastClr="000000"/>
      </a:dk1>
      <a:lt1>
        <a:sysClr val="window" lastClr="FFFFFF"/>
      </a:lt1>
      <a:dk2>
        <a:srgbClr val="454545"/>
      </a:dk2>
      <a:lt2>
        <a:srgbClr val="EDEBE7"/>
      </a:lt2>
      <a:accent1>
        <a:srgbClr val="5FA534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Galerie">
      <a:majorFont>
        <a:latin typeface="Palatino Linotype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e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Gallery" id="{BBFCD31E-59A1-489D-B089-A3EAD7CAE12E}" vid="{AC464412-510E-4F2B-8947-A0DDBD028997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1047</TotalTime>
  <Words>392</Words>
  <Application>Microsoft Office PowerPoint</Application>
  <PresentationFormat>Affichage à l'écran (4:3)</PresentationFormat>
  <Paragraphs>210</Paragraphs>
  <Slides>20</Slides>
  <Notes>8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1" baseType="lpstr">
      <vt:lpstr>Galerie</vt:lpstr>
      <vt:lpstr>PRIX DE L’ETHIQUE PROFESSIONNELLE 2025</vt:lpstr>
      <vt:lpstr>PRIX DE L’ETHIQUE PROFESSIONNELLE 2026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                                   District 1770</vt:lpstr>
      <vt:lpstr>                                    District 1770</vt:lpstr>
      <vt:lpstr>                                  District 1770</vt:lpstr>
      <vt:lpstr>Diapositive 17</vt:lpstr>
      <vt:lpstr>Diapositive 18</vt:lpstr>
      <vt:lpstr>Diapositive 19</vt:lpstr>
      <vt:lpstr>Diapositive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Utilisateur Windows</dc:creator>
  <cp:lastModifiedBy>Utilisateur Windows</cp:lastModifiedBy>
  <cp:revision>125</cp:revision>
  <dcterms:created xsi:type="dcterms:W3CDTF">2025-05-22T09:54:01Z</dcterms:created>
  <dcterms:modified xsi:type="dcterms:W3CDTF">2026-06-09T05:49:43Z</dcterms:modified>
</cp:coreProperties>
</file>